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22"/>
  </p:handoutMasterIdLst>
  <p:sldIdLst>
    <p:sldId id="256" r:id="rId2"/>
    <p:sldId id="272" r:id="rId3"/>
    <p:sldId id="257" r:id="rId4"/>
    <p:sldId id="258" r:id="rId5"/>
    <p:sldId id="271" r:id="rId6"/>
    <p:sldId id="259" r:id="rId7"/>
    <p:sldId id="274" r:id="rId8"/>
    <p:sldId id="260" r:id="rId9"/>
    <p:sldId id="261" r:id="rId10"/>
    <p:sldId id="262" r:id="rId11"/>
    <p:sldId id="268" r:id="rId12"/>
    <p:sldId id="270" r:id="rId13"/>
    <p:sldId id="276" r:id="rId14"/>
    <p:sldId id="277" r:id="rId15"/>
    <p:sldId id="267" r:id="rId16"/>
    <p:sldId id="266" r:id="rId17"/>
    <p:sldId id="265" r:id="rId18"/>
    <p:sldId id="269" r:id="rId19"/>
    <p:sldId id="273" r:id="rId20"/>
    <p:sldId id="263" r:id="rId21"/>
  </p:sldIdLst>
  <p:sldSz cx="12192000" cy="6858000"/>
  <p:notesSz cx="6888163" cy="100203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0" d="100"/>
          <a:sy n="90" d="100"/>
        </p:scale>
        <p:origin x="16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2755"/>
          </a:xfrm>
          <a:prstGeom prst="rect">
            <a:avLst/>
          </a:prstGeom>
        </p:spPr>
        <p:txBody>
          <a:bodyPr vert="horz" lIns="96616" tIns="48308" rIns="96616" bIns="48308" rtlCol="0"/>
          <a:lstStyle>
            <a:lvl1pPr algn="r">
              <a:defRPr sz="1300"/>
            </a:lvl1pPr>
          </a:lstStyle>
          <a:p>
            <a:fld id="{1275AA52-E16B-4140-8AFC-4F1517C571EE}" type="datetimeFigureOut">
              <a:rPr lang="en-GB" smtClean="0"/>
              <a:t>16/07/2025</a:t>
            </a:fld>
            <a:endParaRPr lang="en-GB"/>
          </a:p>
        </p:txBody>
      </p:sp>
      <p:sp>
        <p:nvSpPr>
          <p:cNvPr id="4" name="Footer Placeholder 3"/>
          <p:cNvSpPr>
            <a:spLocks noGrp="1"/>
          </p:cNvSpPr>
          <p:nvPr>
            <p:ph type="ftr" sz="quarter" idx="2"/>
          </p:nvPr>
        </p:nvSpPr>
        <p:spPr>
          <a:xfrm>
            <a:off x="0" y="9517547"/>
            <a:ext cx="2984871" cy="502754"/>
          </a:xfrm>
          <a:prstGeom prst="rect">
            <a:avLst/>
          </a:prstGeom>
        </p:spPr>
        <p:txBody>
          <a:bodyPr vert="horz" lIns="96616" tIns="48308" rIns="96616" bIns="48308"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7547"/>
            <a:ext cx="2984871" cy="502754"/>
          </a:xfrm>
          <a:prstGeom prst="rect">
            <a:avLst/>
          </a:prstGeom>
        </p:spPr>
        <p:txBody>
          <a:bodyPr vert="horz" lIns="96616" tIns="48308" rIns="96616" bIns="48308" rtlCol="0" anchor="b"/>
          <a:lstStyle>
            <a:lvl1pPr algn="r">
              <a:defRPr sz="1300"/>
            </a:lvl1pPr>
          </a:lstStyle>
          <a:p>
            <a:fld id="{52CEB30B-93B2-4512-A47B-F88635A710F0}" type="slidenum">
              <a:rPr lang="en-GB" smtClean="0"/>
              <a:t>‹#›</a:t>
            </a:fld>
            <a:endParaRPr lang="en-GB"/>
          </a:p>
        </p:txBody>
      </p:sp>
    </p:spTree>
    <p:extLst>
      <p:ext uri="{BB962C8B-B14F-4D97-AF65-F5344CB8AC3E}">
        <p14:creationId xmlns:p14="http://schemas.microsoft.com/office/powerpoint/2010/main" val="188696346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7/16/2025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7/16/2025</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7/16/2025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google.co.uk/url?sa=i&amp;rct=j&amp;q=&amp;esrc=s&amp;source=images&amp;cd=&amp;cad=rja&amp;uact=8&amp;ved=0ahUKEwjE--e29IHVAhXGnBoKHdmbClYQjRwIBw&amp;url=http://www.telegraph.co.uk/health-fitness/body/mind-healing-thepsychologicalbenefits-ofdirt/&amp;psig=AFQjCNH3CdqqtTs_r22Yms2DH6SWXRJC3Q&amp;ust=1499885863308237"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5.jpeg"/><Relationship Id="rId3" Type="http://schemas.openxmlformats.org/officeDocument/2006/relationships/image" Target="../media/image15.png"/><Relationship Id="rId7" Type="http://schemas.openxmlformats.org/officeDocument/2006/relationships/image" Target="../media/image19.jpeg"/><Relationship Id="rId12" Type="http://schemas.openxmlformats.org/officeDocument/2006/relationships/image" Target="../media/image24.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png"/><Relationship Id="rId10" Type="http://schemas.openxmlformats.org/officeDocument/2006/relationships/image" Target="../media/image22.jpeg"/><Relationship Id="rId4" Type="http://schemas.openxmlformats.org/officeDocument/2006/relationships/image" Target="../media/image16.png"/><Relationship Id="rId9" Type="http://schemas.openxmlformats.org/officeDocument/2006/relationships/image" Target="../media/image21.jpeg"/><Relationship Id="rId14" Type="http://schemas.openxmlformats.org/officeDocument/2006/relationships/image" Target="../media/image26.jpe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6.jpg"/><Relationship Id="rId7" Type="http://schemas.openxmlformats.org/officeDocument/2006/relationships/image" Target="../media/image40.jp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39.jpg"/><Relationship Id="rId11" Type="http://schemas.openxmlformats.org/officeDocument/2006/relationships/hyperlink" Target="https://www.youtube.com/watch?v=eqhwJhd_fNM" TargetMode="External"/><Relationship Id="rId5" Type="http://schemas.openxmlformats.org/officeDocument/2006/relationships/image" Target="../media/image38.jpg"/><Relationship Id="rId10" Type="http://schemas.openxmlformats.org/officeDocument/2006/relationships/hyperlink" Target="https://www.youtube.com/watch?v=2UmwXQwx5gk" TargetMode="External"/><Relationship Id="rId4" Type="http://schemas.openxmlformats.org/officeDocument/2006/relationships/image" Target="../media/image37.jpg"/><Relationship Id="rId9" Type="http://schemas.openxmlformats.org/officeDocument/2006/relationships/image" Target="../media/image42.jpg"/></Relationships>
</file>

<file path=ppt/slides/_rels/slide1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3934691"/>
            <a:ext cx="7766936" cy="1699490"/>
          </a:xfrm>
        </p:spPr>
        <p:txBody>
          <a:bodyPr/>
          <a:lstStyle/>
          <a:p>
            <a:pPr algn="ctr"/>
            <a:r>
              <a:rPr lang="en-GB" dirty="0"/>
              <a:t>Welcome to Owlets Nursery</a:t>
            </a:r>
          </a:p>
        </p:txBody>
      </p:sp>
      <p:sp>
        <p:nvSpPr>
          <p:cNvPr id="3" name="Subtitle 2"/>
          <p:cNvSpPr>
            <a:spLocks noGrp="1"/>
          </p:cNvSpPr>
          <p:nvPr>
            <p:ph type="subTitle" idx="1"/>
          </p:nvPr>
        </p:nvSpPr>
        <p:spPr>
          <a:xfrm>
            <a:off x="1507067" y="5200073"/>
            <a:ext cx="7766936" cy="1080654"/>
          </a:xfrm>
        </p:spPr>
        <p:txBody>
          <a:bodyPr>
            <a:normAutofit fontScale="70000" lnSpcReduction="20000"/>
          </a:bodyPr>
          <a:lstStyle/>
          <a:p>
            <a:pPr algn="ctr"/>
            <a:endParaRPr lang="en-GB" sz="2800" dirty="0"/>
          </a:p>
          <a:p>
            <a:pPr algn="ctr"/>
            <a:endParaRPr lang="en-GB" sz="2800" dirty="0">
              <a:solidFill>
                <a:schemeClr val="tx1"/>
              </a:solidFill>
            </a:endParaRPr>
          </a:p>
          <a:p>
            <a:pPr algn="ctr"/>
            <a:r>
              <a:rPr lang="en-GB" sz="2800" dirty="0">
                <a:solidFill>
                  <a:schemeClr val="tx1"/>
                </a:solidFill>
              </a:rPr>
              <a:t>2025 - 2026</a:t>
            </a:r>
          </a:p>
        </p:txBody>
      </p:sp>
      <p:pic>
        <p:nvPicPr>
          <p:cNvPr id="4" name="Picture 3"/>
          <p:cNvPicPr>
            <a:picLocks noChangeAspect="1"/>
          </p:cNvPicPr>
          <p:nvPr/>
        </p:nvPicPr>
        <p:blipFill>
          <a:blip r:embed="rId2"/>
          <a:stretch>
            <a:fillRect/>
          </a:stretch>
        </p:blipFill>
        <p:spPr>
          <a:xfrm>
            <a:off x="927498" y="0"/>
            <a:ext cx="1993147" cy="2119125"/>
          </a:xfrm>
          <a:prstGeom prst="rect">
            <a:avLst/>
          </a:prstGeom>
        </p:spPr>
      </p:pic>
      <p:pic>
        <p:nvPicPr>
          <p:cNvPr id="5" name="Picture 4"/>
          <p:cNvPicPr>
            <a:picLocks noChangeAspect="1"/>
          </p:cNvPicPr>
          <p:nvPr/>
        </p:nvPicPr>
        <p:blipFill>
          <a:blip r:embed="rId3"/>
          <a:stretch>
            <a:fillRect/>
          </a:stretch>
        </p:blipFill>
        <p:spPr>
          <a:xfrm>
            <a:off x="3490462" y="1790326"/>
            <a:ext cx="3797029" cy="2144365"/>
          </a:xfrm>
          <a:prstGeom prst="rect">
            <a:avLst/>
          </a:prstGeom>
        </p:spPr>
      </p:pic>
    </p:spTree>
    <p:extLst>
      <p:ext uri="{BB962C8B-B14F-4D97-AF65-F5344CB8AC3E}">
        <p14:creationId xmlns:p14="http://schemas.microsoft.com/office/powerpoint/2010/main" val="3297467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7572" y="528917"/>
            <a:ext cx="7588125" cy="1320800"/>
          </a:xfrm>
        </p:spPr>
        <p:txBody>
          <a:bodyPr/>
          <a:lstStyle/>
          <a:p>
            <a:pPr algn="ctr"/>
            <a:r>
              <a:rPr lang="en-US" dirty="0"/>
              <a:t>We wear our own clothes to Nursery </a:t>
            </a:r>
            <a:endParaRPr lang="en-GB" dirty="0"/>
          </a:p>
        </p:txBody>
      </p:sp>
      <p:pic>
        <p:nvPicPr>
          <p:cNvPr id="4" name="Picture 2" descr="Image result for muddy child">
            <a:hlinkClick r:id="rId2"/>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14625" r="14625"/>
          <a:stretch>
            <a:fillRect/>
          </a:stretch>
        </p:blipFill>
        <p:spPr bwMode="auto">
          <a:xfrm>
            <a:off x="2484742" y="2232305"/>
            <a:ext cx="4393786" cy="388143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78DC9ED-609D-480C-A5F5-45DA9C6C9CB6}"/>
              </a:ext>
            </a:extLst>
          </p:cNvPr>
          <p:cNvSpPr/>
          <p:nvPr/>
        </p:nvSpPr>
        <p:spPr>
          <a:xfrm>
            <a:off x="6236396" y="4959097"/>
            <a:ext cx="5400600" cy="9361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mj-lt"/>
              </a:rPr>
              <a:t>After all, the best days end in dirty clothes!</a:t>
            </a:r>
          </a:p>
        </p:txBody>
      </p:sp>
    </p:spTree>
    <p:extLst>
      <p:ext uri="{BB962C8B-B14F-4D97-AF65-F5344CB8AC3E}">
        <p14:creationId xmlns:p14="http://schemas.microsoft.com/office/powerpoint/2010/main" val="4010526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156" y="522515"/>
            <a:ext cx="9920997" cy="1320800"/>
          </a:xfrm>
        </p:spPr>
        <p:txBody>
          <a:bodyPr/>
          <a:lstStyle/>
          <a:p>
            <a:pPr algn="ctr"/>
            <a:r>
              <a:rPr lang="en-GB" dirty="0">
                <a:solidFill>
                  <a:schemeClr val="tx1"/>
                </a:solidFill>
              </a:rPr>
              <a:t>Nursery Parents Meeting: 4</a:t>
            </a:r>
            <a:r>
              <a:rPr lang="en-GB" baseline="30000" dirty="0">
                <a:solidFill>
                  <a:schemeClr val="tx1"/>
                </a:solidFill>
              </a:rPr>
              <a:t>th</a:t>
            </a:r>
            <a:r>
              <a:rPr lang="en-GB" dirty="0">
                <a:solidFill>
                  <a:schemeClr val="tx1"/>
                </a:solidFill>
              </a:rPr>
              <a:t> July 2025</a:t>
            </a:r>
          </a:p>
        </p:txBody>
      </p:sp>
      <p:sp>
        <p:nvSpPr>
          <p:cNvPr id="3" name="Content Placeholder 2"/>
          <p:cNvSpPr>
            <a:spLocks noGrp="1"/>
          </p:cNvSpPr>
          <p:nvPr>
            <p:ph idx="1"/>
          </p:nvPr>
        </p:nvSpPr>
        <p:spPr>
          <a:xfrm>
            <a:off x="1306286" y="1843315"/>
            <a:ext cx="10058400" cy="4659086"/>
          </a:xfrm>
        </p:spPr>
        <p:txBody>
          <a:bodyPr>
            <a:normAutofit lnSpcReduction="10000"/>
          </a:bodyPr>
          <a:lstStyle/>
          <a:p>
            <a:r>
              <a:rPr lang="en-GB" sz="2000" dirty="0"/>
              <a:t>Welcome; Meet the team </a:t>
            </a:r>
          </a:p>
          <a:p>
            <a:r>
              <a:rPr lang="en-GB" sz="2000" dirty="0"/>
              <a:t>The Provision</a:t>
            </a:r>
          </a:p>
          <a:p>
            <a:r>
              <a:rPr lang="en-GB" sz="2000" dirty="0"/>
              <a:t>What is the Early Years Foundation Stage?</a:t>
            </a:r>
          </a:p>
          <a:p>
            <a:r>
              <a:rPr lang="en-GB" sz="2000" dirty="0"/>
              <a:t>Nursery: the first few weeks</a:t>
            </a:r>
          </a:p>
          <a:p>
            <a:r>
              <a:rPr lang="en-GB" sz="2000" dirty="0"/>
              <a:t>Communication is key</a:t>
            </a:r>
          </a:p>
          <a:p>
            <a:r>
              <a:rPr lang="en-GB" sz="2000" dirty="0"/>
              <a:t>How to support your child</a:t>
            </a:r>
          </a:p>
          <a:p>
            <a:r>
              <a:rPr lang="en-GB" sz="2000" dirty="0"/>
              <a:t>The week before</a:t>
            </a:r>
          </a:p>
          <a:p>
            <a:r>
              <a:rPr lang="en-GB" sz="2000" dirty="0"/>
              <a:t>Children will need</a:t>
            </a:r>
          </a:p>
          <a:p>
            <a:r>
              <a:rPr lang="en-GB" sz="2000" dirty="0"/>
              <a:t>Other information</a:t>
            </a:r>
          </a:p>
          <a:p>
            <a:r>
              <a:rPr lang="en-GB" sz="2000" dirty="0"/>
              <a:t>Dates </a:t>
            </a:r>
          </a:p>
          <a:p>
            <a:r>
              <a:rPr lang="en-GB" sz="2000" dirty="0"/>
              <a:t>Frequently asked questions </a:t>
            </a:r>
          </a:p>
          <a:p>
            <a:endParaRPr lang="en-GB" dirty="0"/>
          </a:p>
        </p:txBody>
      </p:sp>
    </p:spTree>
    <p:extLst>
      <p:ext uri="{BB962C8B-B14F-4D97-AF65-F5344CB8AC3E}">
        <p14:creationId xmlns:p14="http://schemas.microsoft.com/office/powerpoint/2010/main" val="3783910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958" y="615294"/>
            <a:ext cx="8596668" cy="1320800"/>
          </a:xfrm>
        </p:spPr>
        <p:txBody>
          <a:bodyPr/>
          <a:lstStyle/>
          <a:p>
            <a:r>
              <a:rPr lang="en-GB" dirty="0"/>
              <a:t>Meet the team:</a:t>
            </a:r>
          </a:p>
        </p:txBody>
      </p:sp>
      <p:sp>
        <p:nvSpPr>
          <p:cNvPr id="6" name="Rectangle 5"/>
          <p:cNvSpPr/>
          <p:nvPr/>
        </p:nvSpPr>
        <p:spPr>
          <a:xfrm>
            <a:off x="806825" y="3773714"/>
            <a:ext cx="1936376" cy="707886"/>
          </a:xfrm>
          <a:prstGeom prst="rect">
            <a:avLst/>
          </a:prstGeom>
        </p:spPr>
        <p:txBody>
          <a:bodyPr wrap="square">
            <a:spAutoFit/>
          </a:bodyPr>
          <a:lstStyle/>
          <a:p>
            <a:pPr algn="ctr"/>
            <a:r>
              <a:rPr lang="en-GB" sz="2000" dirty="0">
                <a:latin typeface="+mj-lt"/>
              </a:rPr>
              <a:t>Miss Morley: </a:t>
            </a:r>
          </a:p>
          <a:p>
            <a:pPr algn="ctr"/>
            <a:r>
              <a:rPr lang="en-GB" sz="2000" dirty="0">
                <a:latin typeface="+mj-lt"/>
              </a:rPr>
              <a:t>Class Teacher</a:t>
            </a:r>
          </a:p>
        </p:txBody>
      </p:sp>
      <p:sp>
        <p:nvSpPr>
          <p:cNvPr id="7" name="Rectangle 6"/>
          <p:cNvSpPr/>
          <p:nvPr/>
        </p:nvSpPr>
        <p:spPr>
          <a:xfrm>
            <a:off x="7509798" y="5896980"/>
            <a:ext cx="184730" cy="369332"/>
          </a:xfrm>
          <a:prstGeom prst="rect">
            <a:avLst/>
          </a:prstGeom>
        </p:spPr>
        <p:txBody>
          <a:bodyPr wrap="none">
            <a:spAutoFit/>
          </a:bodyPr>
          <a:lstStyle/>
          <a:p>
            <a:pPr algn="ctr"/>
            <a:endParaRPr lang="en-GB" dirty="0">
              <a:latin typeface="+mj-lt"/>
            </a:endParaRPr>
          </a:p>
        </p:txBody>
      </p:sp>
      <p:sp>
        <p:nvSpPr>
          <p:cNvPr id="8" name="Rectangle 7"/>
          <p:cNvSpPr/>
          <p:nvPr/>
        </p:nvSpPr>
        <p:spPr>
          <a:xfrm>
            <a:off x="5168245" y="3007333"/>
            <a:ext cx="2160494" cy="707886"/>
          </a:xfrm>
          <a:prstGeom prst="rect">
            <a:avLst/>
          </a:prstGeom>
        </p:spPr>
        <p:txBody>
          <a:bodyPr wrap="square">
            <a:spAutoFit/>
          </a:bodyPr>
          <a:lstStyle/>
          <a:p>
            <a:pPr algn="ctr"/>
            <a:r>
              <a:rPr lang="en-GB" sz="2000" dirty="0">
                <a:latin typeface="+mj-lt"/>
              </a:rPr>
              <a:t>Mrs Clinton: </a:t>
            </a:r>
          </a:p>
          <a:p>
            <a:pPr algn="ctr"/>
            <a:r>
              <a:rPr lang="en-GB" sz="2000" dirty="0">
                <a:latin typeface="+mj-lt"/>
              </a:rPr>
              <a:t>Nursery Nurse</a:t>
            </a:r>
          </a:p>
        </p:txBody>
      </p:sp>
      <p:sp>
        <p:nvSpPr>
          <p:cNvPr id="9" name="Rectangle 8"/>
          <p:cNvSpPr/>
          <p:nvPr/>
        </p:nvSpPr>
        <p:spPr>
          <a:xfrm>
            <a:off x="3020071" y="3603267"/>
            <a:ext cx="2169459" cy="707886"/>
          </a:xfrm>
          <a:prstGeom prst="rect">
            <a:avLst/>
          </a:prstGeom>
        </p:spPr>
        <p:txBody>
          <a:bodyPr wrap="square">
            <a:spAutoFit/>
          </a:bodyPr>
          <a:lstStyle/>
          <a:p>
            <a:pPr algn="ctr"/>
            <a:r>
              <a:rPr lang="en-GB" sz="2000" dirty="0">
                <a:latin typeface="+mj-lt"/>
              </a:rPr>
              <a:t>Mrs Newton: </a:t>
            </a:r>
          </a:p>
          <a:p>
            <a:pPr algn="ctr"/>
            <a:r>
              <a:rPr lang="en-GB" sz="2000" dirty="0">
                <a:latin typeface="+mj-lt"/>
              </a:rPr>
              <a:t>Nursery Nurse</a:t>
            </a:r>
          </a:p>
        </p:txBody>
      </p:sp>
      <p:pic>
        <p:nvPicPr>
          <p:cNvPr id="13" name="Picture 12"/>
          <p:cNvPicPr>
            <a:picLocks noChangeAspect="1"/>
          </p:cNvPicPr>
          <p:nvPr/>
        </p:nvPicPr>
        <p:blipFill>
          <a:blip r:embed="rId2"/>
          <a:stretch>
            <a:fillRect/>
          </a:stretch>
        </p:blipFill>
        <p:spPr>
          <a:xfrm>
            <a:off x="979089" y="1785190"/>
            <a:ext cx="1572904" cy="1835055"/>
          </a:xfrm>
          <a:prstGeom prst="rect">
            <a:avLst/>
          </a:prstGeom>
          <a:ln>
            <a:solidFill>
              <a:schemeClr val="accent1">
                <a:lumMod val="75000"/>
              </a:schemeClr>
            </a:solidFill>
          </a:ln>
        </p:spPr>
      </p:pic>
      <p:pic>
        <p:nvPicPr>
          <p:cNvPr id="15" name="Picture 14"/>
          <p:cNvPicPr>
            <a:picLocks noChangeAspect="1"/>
          </p:cNvPicPr>
          <p:nvPr/>
        </p:nvPicPr>
        <p:blipFill>
          <a:blip r:embed="rId3"/>
          <a:stretch>
            <a:fillRect/>
          </a:stretch>
        </p:blipFill>
        <p:spPr>
          <a:xfrm>
            <a:off x="5449848" y="1138283"/>
            <a:ext cx="1597290" cy="1805273"/>
          </a:xfrm>
          <a:prstGeom prst="rect">
            <a:avLst/>
          </a:prstGeom>
        </p:spPr>
      </p:pic>
      <p:pic>
        <p:nvPicPr>
          <p:cNvPr id="10" name="Picture 9"/>
          <p:cNvPicPr>
            <a:picLocks noChangeAspect="1"/>
          </p:cNvPicPr>
          <p:nvPr/>
        </p:nvPicPr>
        <p:blipFill rotWithShape="1">
          <a:blip r:embed="rId4"/>
          <a:srcRect b="13078"/>
          <a:stretch/>
        </p:blipFill>
        <p:spPr>
          <a:xfrm>
            <a:off x="979089" y="1825771"/>
            <a:ext cx="1572904" cy="1753891"/>
          </a:xfrm>
          <a:prstGeom prst="rect">
            <a:avLst/>
          </a:prstGeom>
        </p:spPr>
      </p:pic>
      <p:pic>
        <p:nvPicPr>
          <p:cNvPr id="11" name="Picture 10" descr="A person smiling for the camera&#10;&#10;Description automatically generated">
            <a:extLst>
              <a:ext uri="{FF2B5EF4-FFF2-40B4-BE49-F238E27FC236}">
                <a16:creationId xmlns:a16="http://schemas.microsoft.com/office/drawing/2014/main" id="{FBAF093D-80D6-4AB4-B894-BE24D2E68D6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5063" r="20663" b="4997"/>
          <a:stretch/>
        </p:blipFill>
        <p:spPr>
          <a:xfrm rot="5400000">
            <a:off x="5422681" y="1341672"/>
            <a:ext cx="1651622" cy="1398495"/>
          </a:xfrm>
          <a:prstGeom prst="rect">
            <a:avLst/>
          </a:prstGeom>
        </p:spPr>
      </p:pic>
      <p:pic>
        <p:nvPicPr>
          <p:cNvPr id="3" name="Picture 2"/>
          <p:cNvPicPr>
            <a:picLocks noChangeAspect="1"/>
          </p:cNvPicPr>
          <p:nvPr/>
        </p:nvPicPr>
        <p:blipFill>
          <a:blip r:embed="rId6"/>
          <a:stretch>
            <a:fillRect/>
          </a:stretch>
        </p:blipFill>
        <p:spPr>
          <a:xfrm>
            <a:off x="3328967" y="4461740"/>
            <a:ext cx="1551668" cy="1804572"/>
          </a:xfrm>
          <a:prstGeom prst="rect">
            <a:avLst/>
          </a:prstGeom>
        </p:spPr>
      </p:pic>
      <p:pic>
        <p:nvPicPr>
          <p:cNvPr id="12" name="Picture 11"/>
          <p:cNvPicPr>
            <a:picLocks noChangeAspect="1"/>
          </p:cNvPicPr>
          <p:nvPr/>
        </p:nvPicPr>
        <p:blipFill rotWithShape="1">
          <a:blip r:embed="rId7"/>
          <a:srcRect l="5328" b="8019"/>
          <a:stretch/>
        </p:blipFill>
        <p:spPr>
          <a:xfrm>
            <a:off x="3386837" y="4525517"/>
            <a:ext cx="1435928" cy="1677018"/>
          </a:xfrm>
          <a:prstGeom prst="rect">
            <a:avLst/>
          </a:prstGeom>
        </p:spPr>
      </p:pic>
      <p:sp>
        <p:nvSpPr>
          <p:cNvPr id="4" name="TextBox 3"/>
          <p:cNvSpPr txBox="1"/>
          <p:nvPr/>
        </p:nvSpPr>
        <p:spPr>
          <a:xfrm>
            <a:off x="7709743" y="2553525"/>
            <a:ext cx="3631766" cy="1908215"/>
          </a:xfrm>
          <a:prstGeom prst="rect">
            <a:avLst/>
          </a:prstGeom>
          <a:noFill/>
        </p:spPr>
        <p:txBody>
          <a:bodyPr wrap="square" rtlCol="0">
            <a:spAutoFit/>
          </a:bodyPr>
          <a:lstStyle/>
          <a:p>
            <a:pPr algn="ctr"/>
            <a:r>
              <a:rPr lang="en-GB" sz="2000" dirty="0">
                <a:latin typeface="+mj-lt"/>
              </a:rPr>
              <a:t>We have a friendly, caring staff who are experienced and dedicated to provide a warm, stimulating and safe learning environment.</a:t>
            </a:r>
          </a:p>
          <a:p>
            <a:endParaRPr lang="en-GB" dirty="0"/>
          </a:p>
        </p:txBody>
      </p:sp>
      <p:sp>
        <p:nvSpPr>
          <p:cNvPr id="16" name="Rectangle 15"/>
          <p:cNvSpPr/>
          <p:nvPr/>
        </p:nvSpPr>
        <p:spPr>
          <a:xfrm>
            <a:off x="7509798" y="4598126"/>
            <a:ext cx="1660328" cy="191588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9261373" y="4881317"/>
            <a:ext cx="2124635" cy="1200329"/>
          </a:xfrm>
          <a:prstGeom prst="rect">
            <a:avLst/>
          </a:prstGeom>
          <a:noFill/>
        </p:spPr>
        <p:txBody>
          <a:bodyPr wrap="square" rtlCol="0">
            <a:spAutoFit/>
          </a:bodyPr>
          <a:lstStyle/>
          <a:p>
            <a:pPr algn="ctr"/>
            <a:r>
              <a:rPr lang="en-GB" dirty="0"/>
              <a:t>Mrs Mclean: </a:t>
            </a:r>
          </a:p>
          <a:p>
            <a:pPr algn="ctr"/>
            <a:r>
              <a:rPr lang="en-GB" dirty="0"/>
              <a:t>LSA and </a:t>
            </a:r>
          </a:p>
          <a:p>
            <a:pPr algn="ctr"/>
            <a:r>
              <a:rPr lang="en-GB" dirty="0"/>
              <a:t>lunchtime supervisor</a:t>
            </a:r>
          </a:p>
        </p:txBody>
      </p:sp>
      <p:sp>
        <p:nvSpPr>
          <p:cNvPr id="14" name="Rectangle 13">
            <a:extLst>
              <a:ext uri="{FF2B5EF4-FFF2-40B4-BE49-F238E27FC236}">
                <a16:creationId xmlns:a16="http://schemas.microsoft.com/office/drawing/2014/main" id="{49CE51BD-04DC-46B5-9D72-019CE9B7C908}"/>
              </a:ext>
            </a:extLst>
          </p:cNvPr>
          <p:cNvSpPr/>
          <p:nvPr/>
        </p:nvSpPr>
        <p:spPr>
          <a:xfrm>
            <a:off x="5267544" y="800592"/>
            <a:ext cx="2124398" cy="288790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07F5C1E2-2048-4027-97DF-75D484A3DA2B}"/>
              </a:ext>
            </a:extLst>
          </p:cNvPr>
          <p:cNvSpPr txBox="1"/>
          <p:nvPr/>
        </p:nvSpPr>
        <p:spPr>
          <a:xfrm>
            <a:off x="4876800" y="2841171"/>
            <a:ext cx="914400" cy="914400"/>
          </a:xfrm>
          <a:prstGeom prst="rect">
            <a:avLst/>
          </a:prstGeom>
          <a:noFill/>
        </p:spPr>
        <p:txBody>
          <a:bodyPr wrap="square" rtlCol="0">
            <a:spAutoFit/>
          </a:bodyPr>
          <a:lstStyle/>
          <a:p>
            <a:endParaRPr lang="en-GB" dirty="0"/>
          </a:p>
        </p:txBody>
      </p:sp>
      <p:sp>
        <p:nvSpPr>
          <p:cNvPr id="24" name="Rectangle 23">
            <a:extLst>
              <a:ext uri="{FF2B5EF4-FFF2-40B4-BE49-F238E27FC236}">
                <a16:creationId xmlns:a16="http://schemas.microsoft.com/office/drawing/2014/main" id="{6EEF73CA-CF34-48C3-A79C-3FF9E9387820}"/>
              </a:ext>
            </a:extLst>
          </p:cNvPr>
          <p:cNvSpPr/>
          <p:nvPr/>
        </p:nvSpPr>
        <p:spPr>
          <a:xfrm>
            <a:off x="3167743" y="3579662"/>
            <a:ext cx="1846230" cy="29343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B326F926-C0F4-4757-8F8D-EF668A77A921}"/>
              </a:ext>
            </a:extLst>
          </p:cNvPr>
          <p:cNvSpPr txBox="1"/>
          <p:nvPr/>
        </p:nvSpPr>
        <p:spPr>
          <a:xfrm>
            <a:off x="2881170" y="5652918"/>
            <a:ext cx="2132803" cy="923330"/>
          </a:xfrm>
          <a:prstGeom prst="rect">
            <a:avLst/>
          </a:prstGeom>
          <a:noFill/>
        </p:spPr>
        <p:txBody>
          <a:bodyPr wrap="square" rtlCol="0">
            <a:spAutoFit/>
          </a:bodyPr>
          <a:lstStyle/>
          <a:p>
            <a:pPr algn="ctr"/>
            <a:r>
              <a:rPr lang="en-GB" dirty="0"/>
              <a:t>Mrs Castleman: LSA and lunchtime supervisor </a:t>
            </a:r>
          </a:p>
        </p:txBody>
      </p:sp>
      <p:sp>
        <p:nvSpPr>
          <p:cNvPr id="26" name="Rectangle 25">
            <a:extLst>
              <a:ext uri="{FF2B5EF4-FFF2-40B4-BE49-F238E27FC236}">
                <a16:creationId xmlns:a16="http://schemas.microsoft.com/office/drawing/2014/main" id="{DF26FDBF-8A12-4F32-9EE1-C289AFFC121B}"/>
              </a:ext>
            </a:extLst>
          </p:cNvPr>
          <p:cNvSpPr/>
          <p:nvPr/>
        </p:nvSpPr>
        <p:spPr>
          <a:xfrm>
            <a:off x="3358951" y="3579662"/>
            <a:ext cx="1372276" cy="182555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6591F68B-AA99-4141-ABD5-094643B7550F}"/>
              </a:ext>
            </a:extLst>
          </p:cNvPr>
          <p:cNvPicPr>
            <a:picLocks noChangeAspect="1"/>
          </p:cNvPicPr>
          <p:nvPr/>
        </p:nvPicPr>
        <p:blipFill>
          <a:blip r:embed="rId8"/>
          <a:stretch>
            <a:fillRect/>
          </a:stretch>
        </p:blipFill>
        <p:spPr>
          <a:xfrm>
            <a:off x="3448623" y="3720979"/>
            <a:ext cx="1200335" cy="1570082"/>
          </a:xfrm>
          <a:prstGeom prst="rect">
            <a:avLst/>
          </a:prstGeom>
        </p:spPr>
      </p:pic>
      <p:pic>
        <p:nvPicPr>
          <p:cNvPr id="28" name="Picture 27">
            <a:extLst>
              <a:ext uri="{FF2B5EF4-FFF2-40B4-BE49-F238E27FC236}">
                <a16:creationId xmlns:a16="http://schemas.microsoft.com/office/drawing/2014/main" id="{8940DAF2-5E23-4AC6-B81C-34AEA33B3259}"/>
              </a:ext>
            </a:extLst>
          </p:cNvPr>
          <p:cNvPicPr>
            <a:picLocks noChangeAspect="1"/>
          </p:cNvPicPr>
          <p:nvPr/>
        </p:nvPicPr>
        <p:blipFill>
          <a:blip r:embed="rId9"/>
          <a:stretch>
            <a:fillRect/>
          </a:stretch>
        </p:blipFill>
        <p:spPr>
          <a:xfrm>
            <a:off x="7586422" y="4783120"/>
            <a:ext cx="1477539" cy="1545895"/>
          </a:xfrm>
          <a:prstGeom prst="rect">
            <a:avLst/>
          </a:prstGeom>
        </p:spPr>
      </p:pic>
      <p:sp>
        <p:nvSpPr>
          <p:cNvPr id="31" name="Rectangle 30">
            <a:extLst>
              <a:ext uri="{FF2B5EF4-FFF2-40B4-BE49-F238E27FC236}">
                <a16:creationId xmlns:a16="http://schemas.microsoft.com/office/drawing/2014/main" id="{CC7360C8-A6F6-4BC9-B39D-DE5E8A60A315}"/>
              </a:ext>
            </a:extLst>
          </p:cNvPr>
          <p:cNvSpPr/>
          <p:nvPr/>
        </p:nvSpPr>
        <p:spPr>
          <a:xfrm>
            <a:off x="5611584" y="999460"/>
            <a:ext cx="1597290" cy="1801359"/>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2" name="Picture 31">
            <a:extLst>
              <a:ext uri="{FF2B5EF4-FFF2-40B4-BE49-F238E27FC236}">
                <a16:creationId xmlns:a16="http://schemas.microsoft.com/office/drawing/2014/main" id="{03BC2A4C-9932-4E72-B668-27138FF9AFE2}"/>
              </a:ext>
            </a:extLst>
          </p:cNvPr>
          <p:cNvPicPr>
            <a:picLocks noChangeAspect="1"/>
          </p:cNvPicPr>
          <p:nvPr/>
        </p:nvPicPr>
        <p:blipFill>
          <a:blip r:embed="rId10"/>
          <a:stretch>
            <a:fillRect/>
          </a:stretch>
        </p:blipFill>
        <p:spPr>
          <a:xfrm>
            <a:off x="5812358" y="1073658"/>
            <a:ext cx="1234681" cy="1652961"/>
          </a:xfrm>
          <a:prstGeom prst="rect">
            <a:avLst/>
          </a:prstGeom>
        </p:spPr>
      </p:pic>
      <p:sp>
        <p:nvSpPr>
          <p:cNvPr id="33" name="TextBox 32">
            <a:extLst>
              <a:ext uri="{FF2B5EF4-FFF2-40B4-BE49-F238E27FC236}">
                <a16:creationId xmlns:a16="http://schemas.microsoft.com/office/drawing/2014/main" id="{7A163510-75CA-4BB5-BA68-9004A1D34A77}"/>
              </a:ext>
            </a:extLst>
          </p:cNvPr>
          <p:cNvSpPr txBox="1"/>
          <p:nvPr/>
        </p:nvSpPr>
        <p:spPr>
          <a:xfrm>
            <a:off x="5159546" y="3014640"/>
            <a:ext cx="2623140" cy="646331"/>
          </a:xfrm>
          <a:prstGeom prst="rect">
            <a:avLst/>
          </a:prstGeom>
          <a:noFill/>
        </p:spPr>
        <p:txBody>
          <a:bodyPr wrap="square" rtlCol="0">
            <a:spAutoFit/>
          </a:bodyPr>
          <a:lstStyle/>
          <a:p>
            <a:pPr algn="ctr"/>
            <a:r>
              <a:rPr lang="en-GB" dirty="0"/>
              <a:t>Mrs </a:t>
            </a:r>
            <a:r>
              <a:rPr lang="en-GB" dirty="0" err="1"/>
              <a:t>Gatzanis</a:t>
            </a:r>
            <a:r>
              <a:rPr lang="en-GB" dirty="0"/>
              <a:t>:</a:t>
            </a:r>
          </a:p>
          <a:p>
            <a:r>
              <a:rPr lang="en-GB" dirty="0"/>
              <a:t>Early Years Practitioner</a:t>
            </a:r>
          </a:p>
        </p:txBody>
      </p:sp>
    </p:spTree>
    <p:extLst>
      <p:ext uri="{BB962C8B-B14F-4D97-AF65-F5344CB8AC3E}">
        <p14:creationId xmlns:p14="http://schemas.microsoft.com/office/powerpoint/2010/main" val="1084057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Provision: the options</a:t>
            </a:r>
          </a:p>
        </p:txBody>
      </p:sp>
      <p:sp>
        <p:nvSpPr>
          <p:cNvPr id="3" name="Content Placeholder 2"/>
          <p:cNvSpPr>
            <a:spLocks noGrp="1"/>
          </p:cNvSpPr>
          <p:nvPr>
            <p:ph idx="1"/>
          </p:nvPr>
        </p:nvSpPr>
        <p:spPr>
          <a:xfrm>
            <a:off x="677333" y="1393371"/>
            <a:ext cx="9515537" cy="5240511"/>
          </a:xfrm>
        </p:spPr>
        <p:txBody>
          <a:bodyPr>
            <a:normAutofit fontScale="92500" lnSpcReduction="10000"/>
          </a:bodyPr>
          <a:lstStyle/>
          <a:p>
            <a:pPr marL="0" indent="0">
              <a:buNone/>
            </a:pPr>
            <a:r>
              <a:rPr lang="en-US" sz="2200" dirty="0">
                <a:latin typeface="+mj-lt"/>
              </a:rPr>
              <a:t>The sessions we offer</a:t>
            </a:r>
          </a:p>
          <a:p>
            <a:pPr marL="0" indent="0">
              <a:buNone/>
            </a:pPr>
            <a:r>
              <a:rPr lang="en-US" sz="2200" b="1" u="sng" dirty="0">
                <a:latin typeface="+mj-lt"/>
              </a:rPr>
              <a:t>30 hours funded place </a:t>
            </a:r>
            <a:r>
              <a:rPr lang="en-US" sz="2200" dirty="0">
                <a:latin typeface="+mj-lt"/>
              </a:rPr>
              <a:t>(if eligible) they will attend Nursery between 9am – 3pm</a:t>
            </a:r>
          </a:p>
          <a:p>
            <a:pPr marL="0" indent="0">
              <a:buNone/>
            </a:pPr>
            <a:endParaRPr lang="en-US" sz="2200" b="1" u="sng" dirty="0">
              <a:latin typeface="+mj-lt"/>
            </a:endParaRPr>
          </a:p>
          <a:p>
            <a:pPr marL="0" indent="0">
              <a:buNone/>
            </a:pPr>
            <a:r>
              <a:rPr lang="en-US" sz="2200" b="1" u="sng" dirty="0">
                <a:latin typeface="+mj-lt"/>
              </a:rPr>
              <a:t>15 hours funded places:</a:t>
            </a:r>
          </a:p>
          <a:p>
            <a:pPr marL="223520" indent="-223520"/>
            <a:r>
              <a:rPr lang="en-US" sz="2200" b="1" dirty="0">
                <a:latin typeface="+mj-lt"/>
              </a:rPr>
              <a:t>Option 1”beginning of the week children”</a:t>
            </a:r>
            <a:r>
              <a:rPr lang="en-US" sz="2200" dirty="0">
                <a:latin typeface="+mj-lt"/>
              </a:rPr>
              <a:t>: all day Monday, all day Tuesday, Wednesday morning until 12pm (including lunch)</a:t>
            </a:r>
          </a:p>
          <a:p>
            <a:pPr marL="223520" indent="-223520"/>
            <a:r>
              <a:rPr lang="en-US" sz="2200" b="1" dirty="0">
                <a:latin typeface="+mj-lt"/>
              </a:rPr>
              <a:t>Option 2 “end of the week children”</a:t>
            </a:r>
            <a:r>
              <a:rPr lang="en-US" sz="2200" dirty="0">
                <a:latin typeface="+mj-lt"/>
              </a:rPr>
              <a:t>: Wednesday from 12-3pm (no lunch on Wednesday), all day Thursday and all-day Friday</a:t>
            </a:r>
          </a:p>
          <a:p>
            <a:pPr marL="223520" indent="-223520"/>
            <a:endParaRPr lang="en-US" sz="2200" dirty="0">
              <a:latin typeface="+mj-lt"/>
            </a:endParaRPr>
          </a:p>
          <a:p>
            <a:pPr marL="0" indent="0">
              <a:buNone/>
            </a:pPr>
            <a:r>
              <a:rPr lang="en-US" sz="2200" b="1" dirty="0">
                <a:solidFill>
                  <a:schemeClr val="tx1"/>
                </a:solidFill>
              </a:rPr>
              <a:t>Before and after school care:</a:t>
            </a:r>
          </a:p>
          <a:p>
            <a:r>
              <a:rPr lang="en-US" sz="2200" dirty="0">
                <a:solidFill>
                  <a:schemeClr val="tx1"/>
                </a:solidFill>
              </a:rPr>
              <a:t>Camp Glide, from  7.30am- </a:t>
            </a:r>
            <a:r>
              <a:rPr lang="en-US" sz="2200" dirty="0">
                <a:solidFill>
                  <a:srgbClr val="FF0000"/>
                </a:solidFill>
              </a:rPr>
              <a:t>£4.90 </a:t>
            </a:r>
            <a:r>
              <a:rPr lang="en-US" sz="2200" dirty="0">
                <a:solidFill>
                  <a:schemeClr val="tx1"/>
                </a:solidFill>
              </a:rPr>
              <a:t>(book and pay through their website)</a:t>
            </a:r>
          </a:p>
          <a:p>
            <a:r>
              <a:rPr lang="en-US" sz="2200" dirty="0">
                <a:solidFill>
                  <a:schemeClr val="tx1"/>
                </a:solidFill>
              </a:rPr>
              <a:t>After School Club 3pm -6pm -</a:t>
            </a:r>
            <a:r>
              <a:rPr lang="en-US" sz="2200" dirty="0">
                <a:solidFill>
                  <a:srgbClr val="FF0000"/>
                </a:solidFill>
              </a:rPr>
              <a:t> £12  </a:t>
            </a:r>
            <a:r>
              <a:rPr lang="en-US" sz="2200" dirty="0"/>
              <a:t>(</a:t>
            </a:r>
            <a:r>
              <a:rPr lang="en-US" sz="2200" dirty="0">
                <a:solidFill>
                  <a:schemeClr val="tx1"/>
                </a:solidFill>
              </a:rPr>
              <a:t>pre-booked online using SCOPAY- a link will be sent in a week or two for you to set this up).</a:t>
            </a:r>
          </a:p>
          <a:p>
            <a:pPr marL="0" indent="0">
              <a:buNone/>
            </a:pPr>
            <a:r>
              <a:rPr lang="en-US" sz="1100" dirty="0">
                <a:solidFill>
                  <a:srgbClr val="FF0000"/>
                </a:solidFill>
              </a:rPr>
              <a:t>(costs may be subject to change)</a:t>
            </a:r>
          </a:p>
          <a:p>
            <a:endParaRPr lang="en-US" sz="2200" dirty="0">
              <a:solidFill>
                <a:schemeClr val="tx1"/>
              </a:solidFill>
            </a:endParaRPr>
          </a:p>
          <a:p>
            <a:pPr marL="223520" indent="-223520"/>
            <a:endParaRPr lang="en-US" sz="2000" dirty="0">
              <a:latin typeface="+mj-lt"/>
            </a:endParaRPr>
          </a:p>
          <a:p>
            <a:endParaRPr lang="en-GB" dirty="0"/>
          </a:p>
        </p:txBody>
      </p:sp>
    </p:spTree>
    <p:extLst>
      <p:ext uri="{BB962C8B-B14F-4D97-AF65-F5344CB8AC3E}">
        <p14:creationId xmlns:p14="http://schemas.microsoft.com/office/powerpoint/2010/main" val="1568780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634" y="582705"/>
            <a:ext cx="8596668" cy="714872"/>
          </a:xfrm>
        </p:spPr>
        <p:txBody>
          <a:bodyPr>
            <a:normAutofit fontScale="90000"/>
          </a:bodyPr>
          <a:lstStyle/>
          <a:p>
            <a:pPr algn="ctr"/>
            <a:r>
              <a:rPr lang="en-GB" dirty="0"/>
              <a:t>What is the Early Years Foundation Stage?</a:t>
            </a:r>
            <a:br>
              <a:rPr lang="en-GB" dirty="0"/>
            </a:br>
            <a:br>
              <a:rPr lang="en-GB" dirty="0"/>
            </a:br>
            <a:endParaRPr lang="en-GB" dirty="0"/>
          </a:p>
        </p:txBody>
      </p:sp>
      <p:sp>
        <p:nvSpPr>
          <p:cNvPr id="3" name="Content Placeholder 2"/>
          <p:cNvSpPr>
            <a:spLocks noGrp="1"/>
          </p:cNvSpPr>
          <p:nvPr>
            <p:ph idx="1"/>
          </p:nvPr>
        </p:nvSpPr>
        <p:spPr>
          <a:xfrm>
            <a:off x="829733" y="1358537"/>
            <a:ext cx="8596668" cy="4310993"/>
          </a:xfrm>
        </p:spPr>
        <p:txBody>
          <a:bodyPr>
            <a:normAutofit fontScale="92500" lnSpcReduction="20000"/>
          </a:bodyPr>
          <a:lstStyle/>
          <a:p>
            <a:r>
              <a:rPr lang="en-GB" sz="2200" dirty="0">
                <a:solidFill>
                  <a:schemeClr val="tx1"/>
                </a:solidFill>
              </a:rPr>
              <a:t>The Early Years Foundation Stage (EYFS) sets the standards that all early years providers must meet to ensure that children learn and develop well and are kept healthy and safe. </a:t>
            </a:r>
          </a:p>
          <a:p>
            <a:endParaRPr lang="en-GB" sz="2200" dirty="0">
              <a:solidFill>
                <a:schemeClr val="tx1"/>
              </a:solidFill>
            </a:endParaRPr>
          </a:p>
          <a:p>
            <a:r>
              <a:rPr lang="en-GB" sz="2200" dirty="0">
                <a:solidFill>
                  <a:schemeClr val="tx1"/>
                </a:solidFill>
              </a:rPr>
              <a:t>It covers birth to the end of the Reception year. </a:t>
            </a:r>
          </a:p>
          <a:p>
            <a:endParaRPr lang="en-GB" sz="2200" dirty="0">
              <a:solidFill>
                <a:schemeClr val="tx1"/>
              </a:solidFill>
            </a:endParaRPr>
          </a:p>
          <a:p>
            <a:r>
              <a:rPr lang="en-GB" sz="2200" dirty="0">
                <a:solidFill>
                  <a:schemeClr val="tx1"/>
                </a:solidFill>
              </a:rPr>
              <a:t>Our curriculum is practical and play based enabling children to become independent learners. </a:t>
            </a:r>
          </a:p>
          <a:p>
            <a:endParaRPr lang="en-GB" sz="2200" dirty="0">
              <a:solidFill>
                <a:schemeClr val="tx1"/>
              </a:solidFill>
            </a:endParaRPr>
          </a:p>
          <a:p>
            <a:r>
              <a:rPr lang="en-GB" sz="2200" dirty="0">
                <a:solidFill>
                  <a:schemeClr val="tx1"/>
                </a:solidFill>
              </a:rPr>
              <a:t>Adults plan, support, model and scaffold learning.</a:t>
            </a:r>
          </a:p>
          <a:p>
            <a:endParaRPr lang="en-GB" sz="2200" dirty="0">
              <a:solidFill>
                <a:schemeClr val="tx1"/>
              </a:solidFill>
            </a:endParaRPr>
          </a:p>
          <a:p>
            <a:r>
              <a:rPr lang="en-GB" sz="2200" dirty="0">
                <a:solidFill>
                  <a:schemeClr val="tx1"/>
                </a:solidFill>
              </a:rPr>
              <a:t>What does a typical day look like?</a:t>
            </a:r>
          </a:p>
          <a:p>
            <a:pPr marL="0" indent="0">
              <a:buNone/>
            </a:pPr>
            <a:endParaRPr lang="en-GB" dirty="0"/>
          </a:p>
        </p:txBody>
      </p:sp>
      <p:pic>
        <p:nvPicPr>
          <p:cNvPr id="5" name="Picture 6" descr="Early Years Foundation Stage (EYFS) - Windmill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8663" y="5669530"/>
            <a:ext cx="2678807" cy="973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451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23BABD14-1B4E-40E3-985B-683B9FBE428B}"/>
              </a:ext>
            </a:extLst>
          </p:cNvPr>
          <p:cNvPicPr/>
          <p:nvPr/>
        </p:nvPicPr>
        <p:blipFill rotWithShape="1">
          <a:blip r:embed="rId2" cstate="print">
            <a:extLst>
              <a:ext uri="{28A0092B-C50C-407E-A947-70E740481C1C}">
                <a14:useLocalDpi xmlns:a14="http://schemas.microsoft.com/office/drawing/2010/main" val="0"/>
              </a:ext>
            </a:extLst>
          </a:blip>
          <a:srcRect t="18698" r="2403" b="20420"/>
          <a:stretch/>
        </p:blipFill>
        <p:spPr bwMode="auto">
          <a:xfrm>
            <a:off x="118947" y="5118877"/>
            <a:ext cx="2789177" cy="1652347"/>
          </a:xfrm>
          <a:prstGeom prst="rect">
            <a:avLst/>
          </a:prstGeom>
          <a:noFill/>
          <a:ln>
            <a:noFill/>
          </a:ln>
        </p:spPr>
      </p:pic>
      <p:pic>
        <p:nvPicPr>
          <p:cNvPr id="5" name="Picture 4">
            <a:extLst>
              <a:ext uri="{FF2B5EF4-FFF2-40B4-BE49-F238E27FC236}">
                <a16:creationId xmlns:a16="http://schemas.microsoft.com/office/drawing/2014/main" id="{6D819501-6FC9-4938-A739-BCBBC3CBEC04}"/>
              </a:ext>
            </a:extLst>
          </p:cNvPr>
          <p:cNvPicPr>
            <a:picLocks noChangeAspect="1"/>
          </p:cNvPicPr>
          <p:nvPr/>
        </p:nvPicPr>
        <p:blipFill>
          <a:blip r:embed="rId3"/>
          <a:stretch>
            <a:fillRect/>
          </a:stretch>
        </p:blipFill>
        <p:spPr>
          <a:xfrm>
            <a:off x="9379282" y="4619157"/>
            <a:ext cx="2583285" cy="2003427"/>
          </a:xfrm>
          <a:prstGeom prst="rect">
            <a:avLst/>
          </a:prstGeom>
        </p:spPr>
      </p:pic>
      <p:pic>
        <p:nvPicPr>
          <p:cNvPr id="6" name="Picture 5">
            <a:extLst>
              <a:ext uri="{FF2B5EF4-FFF2-40B4-BE49-F238E27FC236}">
                <a16:creationId xmlns:a16="http://schemas.microsoft.com/office/drawing/2014/main" id="{B7A199D9-16C8-439F-A96F-37683CBEC433}"/>
              </a:ext>
            </a:extLst>
          </p:cNvPr>
          <p:cNvPicPr>
            <a:picLocks noChangeAspect="1"/>
          </p:cNvPicPr>
          <p:nvPr/>
        </p:nvPicPr>
        <p:blipFill>
          <a:blip r:embed="rId4"/>
          <a:stretch>
            <a:fillRect/>
          </a:stretch>
        </p:blipFill>
        <p:spPr>
          <a:xfrm>
            <a:off x="9379282" y="117001"/>
            <a:ext cx="2616615" cy="2185152"/>
          </a:xfrm>
          <a:prstGeom prst="rect">
            <a:avLst/>
          </a:prstGeom>
        </p:spPr>
      </p:pic>
      <p:pic>
        <p:nvPicPr>
          <p:cNvPr id="7" name="Picture 6">
            <a:extLst>
              <a:ext uri="{FF2B5EF4-FFF2-40B4-BE49-F238E27FC236}">
                <a16:creationId xmlns:a16="http://schemas.microsoft.com/office/drawing/2014/main" id="{843B81EB-61F7-486E-B875-6EE694F103AD}"/>
              </a:ext>
            </a:extLst>
          </p:cNvPr>
          <p:cNvPicPr>
            <a:picLocks noChangeAspect="1"/>
          </p:cNvPicPr>
          <p:nvPr/>
        </p:nvPicPr>
        <p:blipFill>
          <a:blip r:embed="rId5"/>
          <a:stretch>
            <a:fillRect/>
          </a:stretch>
        </p:blipFill>
        <p:spPr>
          <a:xfrm>
            <a:off x="262895" y="258504"/>
            <a:ext cx="2645229" cy="1751807"/>
          </a:xfrm>
          <a:prstGeom prst="rect">
            <a:avLst/>
          </a:prstGeom>
        </p:spPr>
      </p:pic>
      <p:pic>
        <p:nvPicPr>
          <p:cNvPr id="8" name="Content Placeholder 7"/>
          <p:cNvPicPr>
            <a:picLocks noGrp="1" noChangeAspect="1"/>
          </p:cNvPicPr>
          <p:nvPr>
            <p:ph idx="1"/>
          </p:nvPr>
        </p:nvPicPr>
        <p:blipFill rotWithShape="1">
          <a:blip r:embed="rId6" cstate="print">
            <a:extLst>
              <a:ext uri="{28A0092B-C50C-407E-A947-70E740481C1C}">
                <a14:useLocalDpi xmlns:a14="http://schemas.microsoft.com/office/drawing/2010/main" val="0"/>
              </a:ext>
            </a:extLst>
          </a:blip>
          <a:srcRect l="17452" t="34536" r="46545" b="24696"/>
          <a:stretch/>
        </p:blipFill>
        <p:spPr>
          <a:xfrm rot="5400000">
            <a:off x="7683572" y="1513412"/>
            <a:ext cx="2183331" cy="2204220"/>
          </a:xfrm>
          <a:prstGeom prst="rect">
            <a:avLst/>
          </a:prstGeom>
        </p:spPr>
      </p:pic>
      <p:pic>
        <p:nvPicPr>
          <p:cNvPr id="9" name="Picture 8"/>
          <p:cNvPicPr>
            <a:picLocks noChangeAspect="1"/>
          </p:cNvPicPr>
          <p:nvPr/>
        </p:nvPicPr>
        <p:blipFill rotWithShape="1">
          <a:blip r:embed="rId7" cstate="print">
            <a:extLst>
              <a:ext uri="{28A0092B-C50C-407E-A947-70E740481C1C}">
                <a14:useLocalDpi xmlns:a14="http://schemas.microsoft.com/office/drawing/2010/main" val="0"/>
              </a:ext>
            </a:extLst>
          </a:blip>
          <a:srcRect l="12201" t="3609" r="6951" b="13451"/>
          <a:stretch/>
        </p:blipFill>
        <p:spPr>
          <a:xfrm rot="5400000">
            <a:off x="6775086" y="4325814"/>
            <a:ext cx="2511352" cy="1924283"/>
          </a:xfrm>
          <a:prstGeom prst="rect">
            <a:avLst/>
          </a:prstGeom>
        </p:spPr>
      </p:pic>
      <p:pic>
        <p:nvPicPr>
          <p:cNvPr id="10" name="Picture 9"/>
          <p:cNvPicPr>
            <a:picLocks noChangeAspect="1"/>
          </p:cNvPicPr>
          <p:nvPr/>
        </p:nvPicPr>
        <p:blipFill rotWithShape="1">
          <a:blip r:embed="rId8" cstate="print">
            <a:extLst>
              <a:ext uri="{28A0092B-C50C-407E-A947-70E740481C1C}">
                <a14:useLocalDpi xmlns:a14="http://schemas.microsoft.com/office/drawing/2010/main" val="0"/>
              </a:ext>
            </a:extLst>
          </a:blip>
          <a:srcRect l="18500" t="14856" r="20600"/>
          <a:stretch/>
        </p:blipFill>
        <p:spPr>
          <a:xfrm rot="5400000">
            <a:off x="6190473" y="66669"/>
            <a:ext cx="1756296" cy="1834052"/>
          </a:xfrm>
          <a:prstGeom prst="rect">
            <a:avLst/>
          </a:prstGeom>
        </p:spPr>
      </p:pic>
      <p:pic>
        <p:nvPicPr>
          <p:cNvPr id="11" name="Picture 10"/>
          <p:cNvPicPr>
            <a:picLocks noChangeAspect="1"/>
          </p:cNvPicPr>
          <p:nvPr/>
        </p:nvPicPr>
        <p:blipFill rotWithShape="1">
          <a:blip r:embed="rId9" cstate="print">
            <a:extLst>
              <a:ext uri="{28A0092B-C50C-407E-A947-70E740481C1C}">
                <a14:useLocalDpi xmlns:a14="http://schemas.microsoft.com/office/drawing/2010/main" val="0"/>
              </a:ext>
            </a:extLst>
          </a:blip>
          <a:srcRect l="27951" r="6950" b="16262"/>
          <a:stretch/>
        </p:blipFill>
        <p:spPr>
          <a:xfrm rot="5400000">
            <a:off x="3184564" y="331635"/>
            <a:ext cx="1712261" cy="1645092"/>
          </a:xfrm>
          <a:prstGeom prst="rect">
            <a:avLst/>
          </a:prstGeom>
        </p:spPr>
      </p:pic>
      <p:pic>
        <p:nvPicPr>
          <p:cNvPr id="12" name="Picture 11"/>
          <p:cNvPicPr>
            <a:picLocks noChangeAspect="1"/>
          </p:cNvPicPr>
          <p:nvPr/>
        </p:nvPicPr>
        <p:blipFill rotWithShape="1">
          <a:blip r:embed="rId10" cstate="print">
            <a:extLst>
              <a:ext uri="{28A0092B-C50C-407E-A947-70E740481C1C}">
                <a14:useLocalDpi xmlns:a14="http://schemas.microsoft.com/office/drawing/2010/main" val="0"/>
              </a:ext>
            </a:extLst>
          </a:blip>
          <a:srcRect l="12200" t="12045" r="13250" b="6421"/>
          <a:stretch/>
        </p:blipFill>
        <p:spPr>
          <a:xfrm rot="5400000">
            <a:off x="4246056" y="2114000"/>
            <a:ext cx="2005472" cy="1638273"/>
          </a:xfrm>
          <a:prstGeom prst="rect">
            <a:avLst/>
          </a:prstGeom>
        </p:spPr>
      </p:pic>
      <p:pic>
        <p:nvPicPr>
          <p:cNvPr id="13" name="Picture 12"/>
          <p:cNvPicPr>
            <a:picLocks noChangeAspect="1"/>
          </p:cNvPicPr>
          <p:nvPr/>
        </p:nvPicPr>
        <p:blipFill rotWithShape="1">
          <a:blip r:embed="rId11" cstate="print">
            <a:extLst>
              <a:ext uri="{28A0092B-C50C-407E-A947-70E740481C1C}">
                <a14:useLocalDpi xmlns:a14="http://schemas.microsoft.com/office/drawing/2010/main" val="0"/>
              </a:ext>
            </a:extLst>
          </a:blip>
          <a:srcRect l="11151" t="23291" r="20233" b="26102"/>
          <a:stretch/>
        </p:blipFill>
        <p:spPr>
          <a:xfrm rot="5400000">
            <a:off x="2499519" y="2601988"/>
            <a:ext cx="2026073" cy="1116140"/>
          </a:xfrm>
          <a:prstGeom prst="rect">
            <a:avLst/>
          </a:prstGeom>
        </p:spPr>
      </p:pic>
      <p:pic>
        <p:nvPicPr>
          <p:cNvPr id="16" name="Picture 15"/>
          <p:cNvPicPr>
            <a:picLocks noChangeAspect="1"/>
          </p:cNvPicPr>
          <p:nvPr/>
        </p:nvPicPr>
        <p:blipFill rotWithShape="1">
          <a:blip r:embed="rId12" cstate="print">
            <a:extLst>
              <a:ext uri="{28A0092B-C50C-407E-A947-70E740481C1C}">
                <a14:useLocalDpi xmlns:a14="http://schemas.microsoft.com/office/drawing/2010/main" val="0"/>
              </a:ext>
            </a:extLst>
          </a:blip>
          <a:srcRect l="22700" r="13251" b="10639"/>
          <a:stretch/>
        </p:blipFill>
        <p:spPr>
          <a:xfrm rot="5400000">
            <a:off x="482582" y="2517225"/>
            <a:ext cx="2205853" cy="2298709"/>
          </a:xfrm>
          <a:prstGeom prst="rect">
            <a:avLst/>
          </a:prstGeom>
        </p:spPr>
      </p:pic>
      <p:pic>
        <p:nvPicPr>
          <p:cNvPr id="17" name="Picture 1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2811354" y="4555974"/>
            <a:ext cx="2366012" cy="1767207"/>
          </a:xfrm>
          <a:prstGeom prst="rect">
            <a:avLst/>
          </a:prstGeom>
        </p:spPr>
      </p:pic>
      <p:pic>
        <p:nvPicPr>
          <p:cNvPr id="18" name="Picture 17"/>
          <p:cNvPicPr>
            <a:picLocks noChangeAspect="1"/>
          </p:cNvPicPr>
          <p:nvPr/>
        </p:nvPicPr>
        <p:blipFill rotWithShape="1">
          <a:blip r:embed="rId14" cstate="print">
            <a:extLst>
              <a:ext uri="{28A0092B-C50C-407E-A947-70E740481C1C}">
                <a14:useLocalDpi xmlns:a14="http://schemas.microsoft.com/office/drawing/2010/main" val="0"/>
              </a:ext>
            </a:extLst>
          </a:blip>
          <a:srcRect l="15351" t="21885" r="12201" b="24696"/>
          <a:stretch/>
        </p:blipFill>
        <p:spPr>
          <a:xfrm rot="5400000">
            <a:off x="4849261" y="4682934"/>
            <a:ext cx="2269602" cy="1249925"/>
          </a:xfrm>
          <a:prstGeom prst="rect">
            <a:avLst/>
          </a:prstGeom>
        </p:spPr>
      </p:pic>
    </p:spTree>
    <p:extLst>
      <p:ext uri="{BB962C8B-B14F-4D97-AF65-F5344CB8AC3E}">
        <p14:creationId xmlns:p14="http://schemas.microsoft.com/office/powerpoint/2010/main" val="692601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123" y="627017"/>
            <a:ext cx="8884677" cy="800122"/>
          </a:xfrm>
        </p:spPr>
        <p:txBody>
          <a:bodyPr/>
          <a:lstStyle/>
          <a:p>
            <a:r>
              <a:rPr lang="en-GB" dirty="0"/>
              <a:t>What is the Early Years Foundation Stage?</a:t>
            </a:r>
          </a:p>
        </p:txBody>
      </p:sp>
      <p:sp>
        <p:nvSpPr>
          <p:cNvPr id="3" name="Content Placeholder 2"/>
          <p:cNvSpPr>
            <a:spLocks noGrp="1"/>
          </p:cNvSpPr>
          <p:nvPr>
            <p:ph idx="1"/>
          </p:nvPr>
        </p:nvSpPr>
        <p:spPr>
          <a:xfrm>
            <a:off x="668625" y="1767841"/>
            <a:ext cx="9816495" cy="4850674"/>
          </a:xfrm>
        </p:spPr>
        <p:txBody>
          <a:bodyPr>
            <a:normAutofit/>
          </a:bodyPr>
          <a:lstStyle/>
          <a:p>
            <a:pPr marL="0" indent="0">
              <a:buNone/>
            </a:pPr>
            <a:r>
              <a:rPr lang="en-GB" sz="2000" dirty="0">
                <a:solidFill>
                  <a:schemeClr val="tx1"/>
                </a:solidFill>
                <a:latin typeface="+mj-lt"/>
                <a:ea typeface="Roboto"/>
                <a:cs typeface="Roboto"/>
                <a:sym typeface="Roboto"/>
              </a:rPr>
              <a:t>There is a huge emphasis on: </a:t>
            </a:r>
          </a:p>
          <a:p>
            <a:endParaRPr lang="en-GB" sz="2000" dirty="0">
              <a:solidFill>
                <a:schemeClr val="tx1"/>
              </a:solidFill>
              <a:latin typeface="+mj-lt"/>
              <a:ea typeface="Roboto"/>
              <a:cs typeface="Roboto"/>
              <a:sym typeface="Roboto"/>
            </a:endParaRPr>
          </a:p>
          <a:p>
            <a:pPr>
              <a:buFont typeface="Courier New" panose="02070309020205020404" pitchFamily="49" charset="0"/>
              <a:buChar char="o"/>
            </a:pPr>
            <a:r>
              <a:rPr lang="en-GB" sz="2000" dirty="0">
                <a:solidFill>
                  <a:schemeClr val="tx1"/>
                </a:solidFill>
                <a:latin typeface="+mj-lt"/>
                <a:ea typeface="Roboto"/>
                <a:cs typeface="Roboto"/>
                <a:sym typeface="Roboto"/>
              </a:rPr>
              <a:t>developing communication and language skills; </a:t>
            </a:r>
          </a:p>
          <a:p>
            <a:pPr>
              <a:buFont typeface="Courier New" panose="02070309020205020404" pitchFamily="49" charset="0"/>
              <a:buChar char="o"/>
            </a:pPr>
            <a:r>
              <a:rPr lang="en-GB" sz="2000" dirty="0">
                <a:solidFill>
                  <a:schemeClr val="tx1"/>
                </a:solidFill>
                <a:latin typeface="+mj-lt"/>
                <a:ea typeface="Roboto"/>
                <a:cs typeface="Roboto"/>
                <a:sym typeface="Roboto"/>
              </a:rPr>
              <a:t>reading and listening to stories; </a:t>
            </a:r>
          </a:p>
          <a:p>
            <a:pPr>
              <a:buFont typeface="Courier New" panose="02070309020205020404" pitchFamily="49" charset="0"/>
              <a:buChar char="o"/>
            </a:pPr>
            <a:r>
              <a:rPr lang="en-GB" sz="2000" dirty="0">
                <a:solidFill>
                  <a:schemeClr val="tx1"/>
                </a:solidFill>
                <a:latin typeface="+mj-lt"/>
                <a:ea typeface="Roboto"/>
                <a:cs typeface="Roboto"/>
                <a:sym typeface="Roboto"/>
              </a:rPr>
              <a:t>encouraging healthy choices and oral health; </a:t>
            </a:r>
          </a:p>
          <a:p>
            <a:pPr>
              <a:buFont typeface="Courier New" panose="02070309020205020404" pitchFamily="49" charset="0"/>
              <a:buChar char="o"/>
            </a:pPr>
            <a:r>
              <a:rPr lang="en-GB" sz="2000" dirty="0">
                <a:solidFill>
                  <a:schemeClr val="tx1"/>
                </a:solidFill>
                <a:latin typeface="+mj-lt"/>
                <a:ea typeface="Roboto"/>
                <a:cs typeface="Roboto"/>
                <a:sym typeface="Roboto"/>
              </a:rPr>
              <a:t>challenging greater depth and understanding.</a:t>
            </a:r>
          </a:p>
          <a:p>
            <a:pPr>
              <a:buFont typeface="Courier New" panose="02070309020205020404" pitchFamily="49" charset="0"/>
              <a:buChar char="o"/>
            </a:pPr>
            <a:endParaRPr lang="en-GB" dirty="0">
              <a:latin typeface="+mj-lt"/>
            </a:endParaRPr>
          </a:p>
          <a:p>
            <a:endParaRPr lang="en-GB" b="1" dirty="0"/>
          </a:p>
        </p:txBody>
      </p:sp>
      <p:sp>
        <p:nvSpPr>
          <p:cNvPr id="4" name="Rectangle 3"/>
          <p:cNvSpPr/>
          <p:nvPr/>
        </p:nvSpPr>
        <p:spPr>
          <a:xfrm>
            <a:off x="6670766" y="3570514"/>
            <a:ext cx="2778034" cy="2438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a:stretch>
            <a:fillRect/>
          </a:stretch>
        </p:blipFill>
        <p:spPr>
          <a:xfrm>
            <a:off x="2318904" y="4524853"/>
            <a:ext cx="2701584" cy="1994027"/>
          </a:xfrm>
          <a:prstGeom prst="rect">
            <a:avLst/>
          </a:prstGeom>
        </p:spPr>
      </p:pic>
      <p:pic>
        <p:nvPicPr>
          <p:cNvPr id="6" name="Picture 5"/>
          <p:cNvPicPr>
            <a:picLocks noChangeAspect="1"/>
          </p:cNvPicPr>
          <p:nvPr/>
        </p:nvPicPr>
        <p:blipFill>
          <a:blip r:embed="rId3"/>
          <a:stretch>
            <a:fillRect/>
          </a:stretch>
        </p:blipFill>
        <p:spPr>
          <a:xfrm>
            <a:off x="7100047" y="2179745"/>
            <a:ext cx="2684577" cy="2013433"/>
          </a:xfrm>
          <a:prstGeom prst="rect">
            <a:avLst/>
          </a:prstGeom>
        </p:spPr>
      </p:pic>
    </p:spTree>
    <p:extLst>
      <p:ext uri="{BB962C8B-B14F-4D97-AF65-F5344CB8AC3E}">
        <p14:creationId xmlns:p14="http://schemas.microsoft.com/office/powerpoint/2010/main" val="518180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8902095" cy="722811"/>
          </a:xfrm>
        </p:spPr>
        <p:txBody>
          <a:bodyPr>
            <a:normAutofit/>
          </a:bodyPr>
          <a:lstStyle/>
          <a:p>
            <a:r>
              <a:rPr lang="en-GB" dirty="0"/>
              <a:t>Nursery: the first few weeks</a:t>
            </a:r>
          </a:p>
        </p:txBody>
      </p:sp>
      <p:sp>
        <p:nvSpPr>
          <p:cNvPr id="3" name="Content Placeholder 2"/>
          <p:cNvSpPr>
            <a:spLocks noGrp="1"/>
          </p:cNvSpPr>
          <p:nvPr>
            <p:ph idx="1"/>
          </p:nvPr>
        </p:nvSpPr>
        <p:spPr>
          <a:xfrm>
            <a:off x="4461165" y="1644073"/>
            <a:ext cx="5588000" cy="5006109"/>
          </a:xfrm>
        </p:spPr>
        <p:txBody>
          <a:bodyPr>
            <a:normAutofit fontScale="25000" lnSpcReduction="20000"/>
          </a:bodyPr>
          <a:lstStyle/>
          <a:p>
            <a:pPr marL="0" indent="0">
              <a:buNone/>
            </a:pPr>
            <a:r>
              <a:rPr lang="en-GB" sz="8000" dirty="0">
                <a:solidFill>
                  <a:schemeClr val="tx1"/>
                </a:solidFill>
              </a:rPr>
              <a:t>During the first few weeks we will:</a:t>
            </a:r>
          </a:p>
          <a:p>
            <a:r>
              <a:rPr lang="en-GB" sz="8000" dirty="0">
                <a:solidFill>
                  <a:schemeClr val="tx1"/>
                </a:solidFill>
              </a:rPr>
              <a:t>visit you at home;</a:t>
            </a:r>
          </a:p>
          <a:p>
            <a:r>
              <a:rPr lang="en-GB" sz="8000" dirty="0">
                <a:solidFill>
                  <a:schemeClr val="tx1"/>
                </a:solidFill>
              </a:rPr>
              <a:t>get to know your child, their likes, and dislikes;</a:t>
            </a:r>
          </a:p>
          <a:p>
            <a:r>
              <a:rPr lang="en-GB" sz="8000" dirty="0">
                <a:solidFill>
                  <a:schemeClr val="tx1"/>
                </a:solidFill>
              </a:rPr>
              <a:t>undertake a nursery entry baseline.</a:t>
            </a:r>
          </a:p>
          <a:p>
            <a:endParaRPr lang="en-GB" sz="8000" dirty="0">
              <a:solidFill>
                <a:schemeClr val="tx1"/>
              </a:solidFill>
            </a:endParaRPr>
          </a:p>
          <a:p>
            <a:pPr marL="0" indent="0">
              <a:buNone/>
            </a:pPr>
            <a:r>
              <a:rPr lang="en-GB" sz="8000" dirty="0">
                <a:solidFill>
                  <a:schemeClr val="tx1"/>
                </a:solidFill>
              </a:rPr>
              <a:t>Activities:</a:t>
            </a:r>
          </a:p>
          <a:p>
            <a:r>
              <a:rPr lang="en-GB" sz="8000" dirty="0">
                <a:solidFill>
                  <a:schemeClr val="tx1"/>
                </a:solidFill>
              </a:rPr>
              <a:t>We carefully plan to provide a range of learning experiences; </a:t>
            </a:r>
          </a:p>
          <a:p>
            <a:r>
              <a:rPr lang="en-GB" sz="8000" dirty="0">
                <a:solidFill>
                  <a:schemeClr val="tx1"/>
                </a:solidFill>
              </a:rPr>
              <a:t>We include children’s interests and next steps.</a:t>
            </a:r>
          </a:p>
          <a:p>
            <a:endParaRPr lang="en-GB" sz="8000" dirty="0">
              <a:solidFill>
                <a:schemeClr val="tx1"/>
              </a:solidFill>
            </a:endParaRPr>
          </a:p>
          <a:p>
            <a:pPr marL="0" indent="0">
              <a:buNone/>
            </a:pPr>
            <a:endParaRPr lang="en-GB" sz="8000" dirty="0">
              <a:solidFill>
                <a:schemeClr val="tx1"/>
              </a:solidFill>
            </a:endParaRPr>
          </a:p>
          <a:p>
            <a:pPr marL="0" indent="0">
              <a:buNone/>
            </a:pPr>
            <a:endParaRPr lang="en-GB" sz="8000" dirty="0">
              <a:solidFill>
                <a:schemeClr val="tx1"/>
              </a:solidFill>
            </a:endParaRPr>
          </a:p>
          <a:p>
            <a:pPr marL="0" indent="0">
              <a:buNone/>
            </a:pPr>
            <a:endParaRPr lang="en-GB" sz="8000" dirty="0">
              <a:solidFill>
                <a:schemeClr val="tx1"/>
              </a:solidFill>
            </a:endParaRPr>
          </a:p>
          <a:p>
            <a:pPr marL="0" indent="0">
              <a:buNone/>
            </a:pPr>
            <a:endParaRPr lang="en-GB" sz="8000" dirty="0">
              <a:solidFill>
                <a:schemeClr val="tx1"/>
              </a:solidFill>
            </a:endParaRPr>
          </a:p>
          <a:p>
            <a:pPr marL="0" indent="0">
              <a:buNone/>
            </a:pPr>
            <a:endParaRPr lang="en-GB" sz="8000" dirty="0">
              <a:solidFill>
                <a:schemeClr val="tx1"/>
              </a:solidFill>
            </a:endParaRPr>
          </a:p>
          <a:p>
            <a:pPr>
              <a:buFont typeface="Courier New" panose="02070309020205020404" pitchFamily="49" charset="0"/>
              <a:buChar char="o"/>
            </a:pPr>
            <a:endParaRPr lang="en-GB" sz="8000" dirty="0">
              <a:solidFill>
                <a:schemeClr val="tx1"/>
              </a:solidFill>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a:t>
            </a:r>
          </a:p>
          <a:p>
            <a:pPr marL="0" indent="0">
              <a:buNone/>
            </a:pPr>
            <a:r>
              <a:rPr lang="en-GB" dirty="0"/>
              <a:t>These describe the level of attainment expected at the end of your child’s Reception year in school. At the end of Reception your child will be assessed against the Early Learning Goals for each area of learning and they will be assessed against meeting GLD (A Good Level Of Development). </a:t>
            </a:r>
          </a:p>
          <a:p>
            <a:endParaRPr lang="en-GB" dirty="0"/>
          </a:p>
        </p:txBody>
      </p:sp>
      <p:sp>
        <p:nvSpPr>
          <p:cNvPr id="4" name="Rectangle 3"/>
          <p:cNvSpPr/>
          <p:nvPr/>
        </p:nvSpPr>
        <p:spPr>
          <a:xfrm>
            <a:off x="8917578" y="78377"/>
            <a:ext cx="3161211" cy="29696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stretch>
            <a:fillRect/>
          </a:stretch>
        </p:blipFill>
        <p:spPr>
          <a:xfrm>
            <a:off x="374688" y="1644073"/>
            <a:ext cx="3768436" cy="3768436"/>
          </a:xfrm>
          <a:prstGeom prst="rect">
            <a:avLst/>
          </a:prstGeom>
        </p:spPr>
      </p:pic>
    </p:spTree>
    <p:extLst>
      <p:ext uri="{BB962C8B-B14F-4D97-AF65-F5344CB8AC3E}">
        <p14:creationId xmlns:p14="http://schemas.microsoft.com/office/powerpoint/2010/main" val="1510885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 is key</a:t>
            </a:r>
          </a:p>
        </p:txBody>
      </p:sp>
      <p:sp>
        <p:nvSpPr>
          <p:cNvPr id="3" name="Content Placeholder 2"/>
          <p:cNvSpPr>
            <a:spLocks noGrp="1"/>
          </p:cNvSpPr>
          <p:nvPr>
            <p:ph idx="1"/>
          </p:nvPr>
        </p:nvSpPr>
        <p:spPr>
          <a:xfrm>
            <a:off x="677333" y="1724297"/>
            <a:ext cx="8745341" cy="4685212"/>
          </a:xfrm>
        </p:spPr>
        <p:txBody>
          <a:bodyPr>
            <a:normAutofit fontScale="92500" lnSpcReduction="20000"/>
          </a:bodyPr>
          <a:lstStyle/>
          <a:p>
            <a:pPr marL="0" indent="0">
              <a:buNone/>
            </a:pPr>
            <a:r>
              <a:rPr lang="en-GB" sz="2200" dirty="0">
                <a:solidFill>
                  <a:schemeClr val="tx1"/>
                </a:solidFill>
              </a:rPr>
              <a:t>Any concerns and successes will be raised with you. If you have any concerns, please do not hesitate to contact us. </a:t>
            </a:r>
          </a:p>
          <a:p>
            <a:pPr marL="0" indent="0">
              <a:buNone/>
            </a:pPr>
            <a:endParaRPr lang="en-GB" sz="2200" dirty="0">
              <a:solidFill>
                <a:schemeClr val="tx1"/>
              </a:solidFill>
            </a:endParaRPr>
          </a:p>
          <a:p>
            <a:r>
              <a:rPr lang="en-GB" sz="2200" dirty="0">
                <a:solidFill>
                  <a:schemeClr val="tx1"/>
                </a:solidFill>
              </a:rPr>
              <a:t>Face-to-face at the start or end of the day</a:t>
            </a:r>
          </a:p>
          <a:p>
            <a:pPr marL="0" indent="0">
              <a:buNone/>
            </a:pPr>
            <a:endParaRPr lang="en-GB" sz="2200" dirty="0">
              <a:solidFill>
                <a:schemeClr val="tx1"/>
              </a:solidFill>
            </a:endParaRPr>
          </a:p>
          <a:p>
            <a:r>
              <a:rPr lang="en-GB" sz="2200" dirty="0">
                <a:solidFill>
                  <a:schemeClr val="tx1"/>
                </a:solidFill>
              </a:rPr>
              <a:t>Call the school office: 01342 842010 or email school@burstow.surrey.sch.uk ​</a:t>
            </a:r>
          </a:p>
          <a:p>
            <a:pPr marL="0" indent="0">
              <a:buNone/>
            </a:pPr>
            <a:endParaRPr lang="en-GB" sz="2200" dirty="0">
              <a:solidFill>
                <a:schemeClr val="tx1"/>
              </a:solidFill>
            </a:endParaRPr>
          </a:p>
          <a:p>
            <a:r>
              <a:rPr lang="en-GB" sz="2200" dirty="0" err="1">
                <a:solidFill>
                  <a:schemeClr val="tx1"/>
                </a:solidFill>
              </a:rPr>
              <a:t>Studybugs</a:t>
            </a:r>
            <a:r>
              <a:rPr lang="en-GB" sz="2200" dirty="0">
                <a:solidFill>
                  <a:schemeClr val="tx1"/>
                </a:solidFill>
              </a:rPr>
              <a:t>​ - reporting absence</a:t>
            </a:r>
            <a:br>
              <a:rPr lang="en-GB" sz="2200" dirty="0">
                <a:solidFill>
                  <a:schemeClr val="tx1"/>
                </a:solidFill>
              </a:rPr>
            </a:br>
            <a:br>
              <a:rPr lang="en-GB" sz="2200" dirty="0">
                <a:solidFill>
                  <a:schemeClr val="tx1"/>
                </a:solidFill>
              </a:rPr>
            </a:br>
            <a:endParaRPr lang="en-GB" sz="2200" dirty="0">
              <a:solidFill>
                <a:schemeClr val="tx1"/>
              </a:solidFill>
            </a:endParaRPr>
          </a:p>
          <a:p>
            <a:r>
              <a:rPr lang="en-GB" sz="2200" dirty="0">
                <a:solidFill>
                  <a:schemeClr val="tx1"/>
                </a:solidFill>
              </a:rPr>
              <a:t>Class Dojo</a:t>
            </a:r>
          </a:p>
          <a:p>
            <a:pPr marL="0" indent="0">
              <a:buNone/>
            </a:pPr>
            <a:endParaRPr lang="en-GB" sz="2200" dirty="0">
              <a:solidFill>
                <a:schemeClr val="tx1"/>
              </a:solidFill>
            </a:endParaRPr>
          </a:p>
          <a:p>
            <a:pPr marL="0" indent="0" algn="ctr">
              <a:buNone/>
            </a:pPr>
            <a:r>
              <a:rPr lang="en-GB" sz="2200" b="1" dirty="0">
                <a:solidFill>
                  <a:schemeClr val="tx1"/>
                </a:solidFill>
              </a:rPr>
              <a:t>Please make sure your contact details are correct.</a:t>
            </a:r>
          </a:p>
          <a:p>
            <a:endParaRPr lang="en-GB" dirty="0"/>
          </a:p>
        </p:txBody>
      </p:sp>
      <p:pic>
        <p:nvPicPr>
          <p:cNvPr id="4" name="Picture 3"/>
          <p:cNvPicPr>
            <a:picLocks noChangeAspect="1"/>
          </p:cNvPicPr>
          <p:nvPr/>
        </p:nvPicPr>
        <p:blipFill>
          <a:blip r:embed="rId2"/>
          <a:stretch>
            <a:fillRect/>
          </a:stretch>
        </p:blipFill>
        <p:spPr>
          <a:xfrm>
            <a:off x="6296297" y="419944"/>
            <a:ext cx="2638697" cy="1104057"/>
          </a:xfrm>
          <a:prstGeom prst="rect">
            <a:avLst/>
          </a:prstGeom>
        </p:spPr>
      </p:pic>
    </p:spTree>
    <p:extLst>
      <p:ext uri="{BB962C8B-B14F-4D97-AF65-F5344CB8AC3E}">
        <p14:creationId xmlns:p14="http://schemas.microsoft.com/office/powerpoint/2010/main" val="1948291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184366"/>
          </a:xfrm>
        </p:spPr>
        <p:txBody>
          <a:bodyPr>
            <a:normAutofit/>
          </a:bodyPr>
          <a:lstStyle/>
          <a:p>
            <a:r>
              <a:rPr lang="en-GB" dirty="0"/>
              <a:t>How to support your child at home</a:t>
            </a:r>
            <a:br>
              <a:rPr lang="en-GB" dirty="0">
                <a:solidFill>
                  <a:srgbClr val="FF0000"/>
                </a:solidFill>
              </a:rPr>
            </a:br>
            <a:endParaRPr lang="en-GB" sz="1800" dirty="0">
              <a:solidFill>
                <a:srgbClr val="FF0000"/>
              </a:solidFill>
            </a:endParaRPr>
          </a:p>
        </p:txBody>
      </p:sp>
      <p:sp>
        <p:nvSpPr>
          <p:cNvPr id="3" name="Content Placeholder 2"/>
          <p:cNvSpPr>
            <a:spLocks noGrp="1"/>
          </p:cNvSpPr>
          <p:nvPr>
            <p:ph idx="1"/>
          </p:nvPr>
        </p:nvSpPr>
        <p:spPr>
          <a:xfrm>
            <a:off x="677334" y="1506583"/>
            <a:ext cx="9001930" cy="5100405"/>
          </a:xfrm>
        </p:spPr>
        <p:txBody>
          <a:bodyPr>
            <a:normAutofit fontScale="85000" lnSpcReduction="10000"/>
          </a:bodyPr>
          <a:lstStyle/>
          <a:p>
            <a:r>
              <a:rPr lang="en-GB" sz="2000" dirty="0">
                <a:solidFill>
                  <a:schemeClr val="tx1"/>
                </a:solidFill>
              </a:rPr>
              <a:t>Independence is key to being able to take control of their own learning;</a:t>
            </a:r>
          </a:p>
          <a:p>
            <a:r>
              <a:rPr lang="en-GB" sz="2000" dirty="0">
                <a:solidFill>
                  <a:schemeClr val="tx1"/>
                </a:solidFill>
              </a:rPr>
              <a:t>Practice dressing and undressing, going to the toilet, pull clothes up and down, wash and dry hands; and teach them to blow their own nose, with a tissue!</a:t>
            </a:r>
          </a:p>
          <a:p>
            <a:r>
              <a:rPr lang="en-GB" sz="2000" dirty="0">
                <a:solidFill>
                  <a:schemeClr val="tx1"/>
                </a:solidFill>
              </a:rPr>
              <a:t>Teach them to recognise their own belongings and the first letter of their name;</a:t>
            </a:r>
          </a:p>
          <a:p>
            <a:r>
              <a:rPr lang="en-GB" sz="2000" dirty="0">
                <a:solidFill>
                  <a:schemeClr val="tx1"/>
                </a:solidFill>
              </a:rPr>
              <a:t>Teach them to use cutlery when eating; sit when eating;</a:t>
            </a:r>
          </a:p>
          <a:p>
            <a:r>
              <a:rPr lang="en-GB" sz="2000" dirty="0">
                <a:solidFill>
                  <a:schemeClr val="tx1"/>
                </a:solidFill>
              </a:rPr>
              <a:t>Play games and teach them how to take turns and share;</a:t>
            </a:r>
          </a:p>
          <a:p>
            <a:r>
              <a:rPr lang="en-GB" sz="2000" dirty="0">
                <a:solidFill>
                  <a:schemeClr val="tx1"/>
                </a:solidFill>
              </a:rPr>
              <a:t>Read to and with your child everyday; sings songs and nursery rhymes;</a:t>
            </a:r>
          </a:p>
          <a:p>
            <a:r>
              <a:rPr lang="en-GB" sz="2000" dirty="0">
                <a:solidFill>
                  <a:schemeClr val="tx1"/>
                </a:solidFill>
              </a:rPr>
              <a:t>Talk and listen to your child; </a:t>
            </a:r>
          </a:p>
          <a:p>
            <a:r>
              <a:rPr lang="en-GB" sz="2000" dirty="0">
                <a:solidFill>
                  <a:schemeClr val="tx1"/>
                </a:solidFill>
              </a:rPr>
              <a:t>Talk about what you see in the world around you;</a:t>
            </a:r>
          </a:p>
          <a:p>
            <a:r>
              <a:rPr lang="en-GB" sz="2000" dirty="0">
                <a:solidFill>
                  <a:schemeClr val="tx1"/>
                </a:solidFill>
              </a:rPr>
              <a:t>Play make-believe games by pretending;</a:t>
            </a:r>
          </a:p>
          <a:p>
            <a:r>
              <a:rPr lang="en-GB" sz="2000" dirty="0">
                <a:solidFill>
                  <a:schemeClr val="tx1"/>
                </a:solidFill>
              </a:rPr>
              <a:t>Practice following simple instructions;</a:t>
            </a:r>
          </a:p>
          <a:p>
            <a:r>
              <a:rPr lang="en-GB" sz="2000" dirty="0">
                <a:solidFill>
                  <a:schemeClr val="tx1"/>
                </a:solidFill>
              </a:rPr>
              <a:t>Give opportunities to ask and answer simple questions;</a:t>
            </a:r>
          </a:p>
          <a:p>
            <a:r>
              <a:rPr lang="en-GB" sz="2000" dirty="0">
                <a:solidFill>
                  <a:schemeClr val="tx1"/>
                </a:solidFill>
              </a:rPr>
              <a:t>Talk about and name emotions;</a:t>
            </a:r>
          </a:p>
          <a:p>
            <a:r>
              <a:rPr lang="en-GB" sz="2000" dirty="0">
                <a:solidFill>
                  <a:schemeClr val="tx1"/>
                </a:solidFill>
              </a:rPr>
              <a:t>Walk, get physical – gross motor activities are vital;</a:t>
            </a:r>
          </a:p>
          <a:p>
            <a:endParaRPr lang="en-GB" dirty="0"/>
          </a:p>
          <a:p>
            <a:endParaRPr lang="en-GB" dirty="0"/>
          </a:p>
        </p:txBody>
      </p:sp>
      <p:pic>
        <p:nvPicPr>
          <p:cNvPr id="4" name="Picture 3"/>
          <p:cNvPicPr>
            <a:picLocks noChangeAspect="1"/>
          </p:cNvPicPr>
          <p:nvPr/>
        </p:nvPicPr>
        <p:blipFill>
          <a:blip r:embed="rId2"/>
          <a:stretch>
            <a:fillRect/>
          </a:stretch>
        </p:blipFill>
        <p:spPr>
          <a:xfrm>
            <a:off x="7195850" y="4392218"/>
            <a:ext cx="2719115" cy="1685851"/>
          </a:xfrm>
          <a:prstGeom prst="rect">
            <a:avLst/>
          </a:prstGeom>
        </p:spPr>
      </p:pic>
    </p:spTree>
    <p:extLst>
      <p:ext uri="{BB962C8B-B14F-4D97-AF65-F5344CB8AC3E}">
        <p14:creationId xmlns:p14="http://schemas.microsoft.com/office/powerpoint/2010/main" val="214532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770966"/>
          </a:xfrm>
        </p:spPr>
        <p:txBody>
          <a:bodyPr>
            <a:normAutofit/>
          </a:bodyPr>
          <a:lstStyle/>
          <a:p>
            <a:r>
              <a:rPr lang="en-GB" dirty="0"/>
              <a:t>How to support your child at home</a:t>
            </a:r>
          </a:p>
        </p:txBody>
      </p:sp>
      <p:sp>
        <p:nvSpPr>
          <p:cNvPr id="3" name="Content Placeholder 2"/>
          <p:cNvSpPr>
            <a:spLocks noGrp="1"/>
          </p:cNvSpPr>
          <p:nvPr>
            <p:ph idx="1"/>
          </p:nvPr>
        </p:nvSpPr>
        <p:spPr>
          <a:xfrm>
            <a:off x="677334" y="1524000"/>
            <a:ext cx="8905937" cy="3550024"/>
          </a:xfrm>
        </p:spPr>
        <p:txBody>
          <a:bodyPr>
            <a:normAutofit fontScale="92500" lnSpcReduction="10000"/>
          </a:bodyPr>
          <a:lstStyle/>
          <a:p>
            <a:r>
              <a:rPr lang="en-GB" sz="2000" dirty="0">
                <a:solidFill>
                  <a:schemeClr val="tx1"/>
                </a:solidFill>
              </a:rPr>
              <a:t>Mark making and pincer grip activities;</a:t>
            </a:r>
          </a:p>
          <a:p>
            <a:r>
              <a:rPr lang="en-GB" sz="2000" dirty="0">
                <a:solidFill>
                  <a:schemeClr val="tx1"/>
                </a:solidFill>
              </a:rPr>
              <a:t>Say number names in order to 5. </a:t>
            </a:r>
          </a:p>
          <a:p>
            <a:r>
              <a:rPr lang="en-GB" sz="2000" dirty="0">
                <a:solidFill>
                  <a:schemeClr val="tx1"/>
                </a:solidFill>
              </a:rPr>
              <a:t>Play make-believe games by pretending;</a:t>
            </a:r>
          </a:p>
          <a:p>
            <a:r>
              <a:rPr lang="en-US" sz="2000" dirty="0">
                <a:solidFill>
                  <a:schemeClr val="tx1"/>
                </a:solidFill>
              </a:rPr>
              <a:t>Limit time spend on screens;</a:t>
            </a:r>
          </a:p>
          <a:p>
            <a:r>
              <a:rPr lang="en-US" sz="2000" dirty="0">
                <a:solidFill>
                  <a:schemeClr val="tx1"/>
                </a:solidFill>
              </a:rPr>
              <a:t>Encourage a “have-a-go” attitude before asking for help</a:t>
            </a:r>
          </a:p>
          <a:p>
            <a:r>
              <a:rPr lang="en-GB" sz="2000" u="sng" dirty="0">
                <a:solidFill>
                  <a:schemeClr val="tx1"/>
                </a:solidFill>
              </a:rPr>
              <a:t>Be positive </a:t>
            </a:r>
            <a:r>
              <a:rPr lang="en-GB" sz="2000" dirty="0">
                <a:solidFill>
                  <a:schemeClr val="tx1"/>
                </a:solidFill>
              </a:rPr>
              <a:t>as you talk about coming to Nursery; </a:t>
            </a:r>
          </a:p>
          <a:p>
            <a:r>
              <a:rPr lang="en-GB" sz="2000" dirty="0">
                <a:solidFill>
                  <a:schemeClr val="tx1"/>
                </a:solidFill>
              </a:rPr>
              <a:t>Ensure your child is properly equipped for school;</a:t>
            </a:r>
            <a:endParaRPr lang="en-US" sz="2000" dirty="0">
              <a:solidFill>
                <a:schemeClr val="tx1"/>
              </a:solidFill>
            </a:endParaRPr>
          </a:p>
          <a:p>
            <a:r>
              <a:rPr lang="en-US" sz="2000" u="sng" dirty="0">
                <a:solidFill>
                  <a:schemeClr val="tx1"/>
                </a:solidFill>
              </a:rPr>
              <a:t>Regular attendance is vital</a:t>
            </a:r>
            <a:r>
              <a:rPr lang="en-US" sz="2000" dirty="0">
                <a:solidFill>
                  <a:schemeClr val="tx1"/>
                </a:solidFill>
              </a:rPr>
              <a:t>;</a:t>
            </a:r>
          </a:p>
          <a:p>
            <a:r>
              <a:rPr lang="en-GB" sz="2000" dirty="0">
                <a:solidFill>
                  <a:schemeClr val="tx1"/>
                </a:solidFill>
              </a:rPr>
              <a:t>Attend meetings, parents evening, open days, workshops and events. </a:t>
            </a:r>
          </a:p>
          <a:p>
            <a:endParaRPr lang="en-GB" sz="2000" dirty="0"/>
          </a:p>
          <a:p>
            <a:endParaRPr lang="en-GB" dirty="0"/>
          </a:p>
        </p:txBody>
      </p:sp>
      <p:pic>
        <p:nvPicPr>
          <p:cNvPr id="5" name="Picture 4"/>
          <p:cNvPicPr>
            <a:picLocks noChangeAspect="1"/>
          </p:cNvPicPr>
          <p:nvPr/>
        </p:nvPicPr>
        <p:blipFill>
          <a:blip r:embed="rId2"/>
          <a:stretch>
            <a:fillRect/>
          </a:stretch>
        </p:blipFill>
        <p:spPr>
          <a:xfrm>
            <a:off x="7802658" y="2130754"/>
            <a:ext cx="2560542" cy="1591194"/>
          </a:xfrm>
          <a:prstGeom prst="rect">
            <a:avLst/>
          </a:prstGeom>
        </p:spPr>
      </p:pic>
      <p:sp>
        <p:nvSpPr>
          <p:cNvPr id="6" name="Rectangle 5"/>
          <p:cNvSpPr/>
          <p:nvPr/>
        </p:nvSpPr>
        <p:spPr>
          <a:xfrm>
            <a:off x="1084729" y="4905527"/>
            <a:ext cx="10058400" cy="1938992"/>
          </a:xfrm>
          <a:prstGeom prst="rect">
            <a:avLst/>
          </a:prstGeom>
        </p:spPr>
        <p:txBody>
          <a:bodyPr wrap="square">
            <a:spAutoFit/>
          </a:bodyPr>
          <a:lstStyle/>
          <a:p>
            <a:endParaRPr lang="en-GB" sz="1200" dirty="0">
              <a:solidFill>
                <a:srgbClr val="0070C0"/>
              </a:solidFill>
            </a:endParaRPr>
          </a:p>
          <a:p>
            <a:endParaRPr lang="en-GB" sz="1200" dirty="0">
              <a:solidFill>
                <a:srgbClr val="0070C0"/>
              </a:solidFill>
            </a:endParaRPr>
          </a:p>
          <a:p>
            <a:r>
              <a:rPr lang="en-GB" sz="1200" dirty="0">
                <a:solidFill>
                  <a:srgbClr val="0070C0"/>
                </a:solidFill>
              </a:rPr>
              <a:t> ​</a:t>
            </a:r>
          </a:p>
          <a:p>
            <a:endParaRPr lang="en-GB" sz="1200" dirty="0">
              <a:solidFill>
                <a:srgbClr val="0070C0"/>
              </a:solidFill>
            </a:endParaRPr>
          </a:p>
          <a:p>
            <a:r>
              <a:rPr lang="en-GB" sz="1200" dirty="0"/>
              <a:t>Parent video: How to say the sounds</a:t>
            </a:r>
          </a:p>
          <a:p>
            <a:r>
              <a:rPr lang="en-GB" sz="1200" dirty="0">
                <a:solidFill>
                  <a:srgbClr val="0070C0"/>
                </a:solidFill>
              </a:rPr>
              <a:t>https://www.youtube.com/watch?v=TkXcabDUg7Q&amp;t=48s </a:t>
            </a:r>
          </a:p>
          <a:p>
            <a:endParaRPr lang="en-GB" sz="1200" dirty="0">
              <a:solidFill>
                <a:srgbClr val="0070C0"/>
              </a:solidFill>
            </a:endParaRPr>
          </a:p>
          <a:p>
            <a:endParaRPr lang="en-GB" sz="1200" dirty="0">
              <a:solidFill>
                <a:srgbClr val="0070C0"/>
              </a:solidFill>
            </a:endParaRPr>
          </a:p>
          <a:p>
            <a:endParaRPr lang="en-GB" sz="1200" dirty="0">
              <a:solidFill>
                <a:srgbClr val="0070C0"/>
              </a:solidFill>
            </a:endParaRPr>
          </a:p>
          <a:p>
            <a:endParaRPr lang="en-GB" sz="1200" dirty="0">
              <a:solidFill>
                <a:srgbClr val="0070C0"/>
              </a:solidFill>
            </a:endParaRPr>
          </a:p>
        </p:txBody>
      </p:sp>
    </p:spTree>
    <p:extLst>
      <p:ext uri="{BB962C8B-B14F-4D97-AF65-F5344CB8AC3E}">
        <p14:creationId xmlns:p14="http://schemas.microsoft.com/office/powerpoint/2010/main" val="2949763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to your child at home</a:t>
            </a:r>
          </a:p>
        </p:txBody>
      </p:sp>
      <p:sp>
        <p:nvSpPr>
          <p:cNvPr id="4" name="Content Placeholder 2">
            <a:extLst>
              <a:ext uri="{FF2B5EF4-FFF2-40B4-BE49-F238E27FC236}">
                <a16:creationId xmlns:a16="http://schemas.microsoft.com/office/drawing/2014/main" id="{3BBF258E-5555-CB90-0DA1-B803B610F847}"/>
              </a:ext>
            </a:extLst>
          </p:cNvPr>
          <p:cNvSpPr>
            <a:spLocks noGrp="1"/>
          </p:cNvSpPr>
          <p:nvPr>
            <p:ph idx="1"/>
          </p:nvPr>
        </p:nvSpPr>
        <p:spPr>
          <a:xfrm>
            <a:off x="197224" y="1281953"/>
            <a:ext cx="11250705" cy="5468471"/>
          </a:xfrm>
        </p:spPr>
        <p:txBody>
          <a:bodyPr>
            <a:normAutofit/>
          </a:bodyPr>
          <a:lstStyle/>
          <a:p>
            <a:pPr marL="0" indent="0">
              <a:buNone/>
            </a:pPr>
            <a:r>
              <a:rPr lang="en-GB" b="0" i="0" dirty="0">
                <a:solidFill>
                  <a:schemeClr val="tx1"/>
                </a:solidFill>
                <a:effectLst/>
                <a:highlight>
                  <a:srgbClr val="FFFFFF"/>
                </a:highlight>
              </a:rPr>
              <a:t>There can be few things as powerful as regularly reading to a young child. </a:t>
            </a:r>
            <a:endParaRPr lang="en-GB" dirty="0">
              <a:solidFill>
                <a:schemeClr val="tx1"/>
              </a:solidFill>
              <a:highlight>
                <a:srgbClr val="FFFFFF"/>
              </a:highlight>
            </a:endParaRPr>
          </a:p>
          <a:p>
            <a:r>
              <a:rPr lang="en-GB" b="0" i="0" dirty="0">
                <a:solidFill>
                  <a:schemeClr val="tx1"/>
                </a:solidFill>
                <a:effectLst/>
                <a:highlight>
                  <a:srgbClr val="FFFFFF"/>
                </a:highlight>
              </a:rPr>
              <a:t>Yet fewer than half of 0-2 year olds are read to every day/nearly every day by parents</a:t>
            </a:r>
          </a:p>
          <a:p>
            <a:r>
              <a:rPr lang="en-GB" dirty="0">
                <a:solidFill>
                  <a:schemeClr val="tx1"/>
                </a:solidFill>
              </a:rPr>
              <a:t>Increasing to 58% of 3-4 year olds (seen as getting them school ready)</a:t>
            </a:r>
          </a:p>
          <a:p>
            <a:r>
              <a:rPr lang="en-GB" dirty="0">
                <a:solidFill>
                  <a:schemeClr val="tx1"/>
                </a:solidFill>
              </a:rPr>
              <a:t>Yet by 5-7 years this drops to 44%, as the notion that reading is a subject to learn at school</a:t>
            </a:r>
          </a:p>
          <a:p>
            <a:endParaRPr lang="en-GB" sz="900" dirty="0">
              <a:solidFill>
                <a:schemeClr val="tx1"/>
              </a:solidFill>
            </a:endParaRPr>
          </a:p>
          <a:p>
            <a:pPr marL="0" indent="0">
              <a:buNone/>
            </a:pPr>
            <a:r>
              <a:rPr lang="en-GB" b="0" i="0" dirty="0">
                <a:solidFill>
                  <a:schemeClr val="tx1"/>
                </a:solidFill>
                <a:effectLst/>
                <a:highlight>
                  <a:srgbClr val="FFFFFF"/>
                </a:highlight>
              </a:rPr>
              <a:t>On the flip side time spent on a screen, even at very young ages, is increasing rapidly. </a:t>
            </a:r>
          </a:p>
          <a:p>
            <a:r>
              <a:rPr lang="en-GB" b="0" i="0" dirty="0">
                <a:solidFill>
                  <a:schemeClr val="tx1"/>
                </a:solidFill>
                <a:effectLst/>
                <a:highlight>
                  <a:srgbClr val="FFFFFF"/>
                </a:highlight>
              </a:rPr>
              <a:t>0–2 year olds spending 1–3 hours a day on screen grew from 11% in 2014 to 42% in 2019. </a:t>
            </a:r>
            <a:endParaRPr lang="en-GB" dirty="0">
              <a:solidFill>
                <a:schemeClr val="tx1"/>
              </a:solidFill>
            </a:endParaRPr>
          </a:p>
          <a:p>
            <a:pPr marL="0" indent="0">
              <a:buNone/>
            </a:pPr>
            <a:r>
              <a:rPr lang="en-GB" sz="1200" dirty="0">
                <a:solidFill>
                  <a:schemeClr val="tx1"/>
                </a:solidFill>
              </a:rPr>
              <a:t>(Alison David, who spoke at the National Literacy Trusts ‘Talk to your baby’ Conference,2020)</a:t>
            </a:r>
          </a:p>
          <a:p>
            <a:pPr marL="0" indent="0" algn="ctr">
              <a:buNone/>
            </a:pPr>
            <a:r>
              <a:rPr lang="en-GB" dirty="0">
                <a:solidFill>
                  <a:schemeClr val="tx1"/>
                </a:solidFill>
              </a:rPr>
              <a:t>---------------------------------------------------</a:t>
            </a:r>
          </a:p>
          <a:p>
            <a:pPr marL="0" indent="0">
              <a:buNone/>
            </a:pPr>
            <a:r>
              <a:rPr lang="en-GB" dirty="0">
                <a:solidFill>
                  <a:schemeClr val="tx1"/>
                </a:solidFill>
              </a:rPr>
              <a:t>New data shows many parents unaware that reading aloud to children motivates them to read </a:t>
            </a:r>
          </a:p>
          <a:p>
            <a:r>
              <a:rPr lang="en-GB" dirty="0">
                <a:solidFill>
                  <a:schemeClr val="tx1"/>
                </a:solidFill>
              </a:rPr>
              <a:t>There were low levels of reading to pre-schoolers, with boys being read to much less than girls </a:t>
            </a:r>
          </a:p>
          <a:p>
            <a:r>
              <a:rPr lang="en-GB" dirty="0">
                <a:solidFill>
                  <a:schemeClr val="tx1"/>
                </a:solidFill>
              </a:rPr>
              <a:t>Boys read for pleasure less than girls do </a:t>
            </a:r>
          </a:p>
          <a:p>
            <a:r>
              <a:rPr lang="en-GB" dirty="0">
                <a:solidFill>
                  <a:schemeClr val="tx1"/>
                </a:solidFill>
              </a:rPr>
              <a:t>Dads read to children less than mums do </a:t>
            </a:r>
          </a:p>
          <a:p>
            <a:pPr marL="0" indent="0">
              <a:buNone/>
            </a:pPr>
            <a:r>
              <a:rPr lang="en-GB" sz="1200" dirty="0">
                <a:solidFill>
                  <a:schemeClr val="tx1"/>
                </a:solidFill>
              </a:rPr>
              <a:t>(from </a:t>
            </a:r>
            <a:r>
              <a:rPr lang="en-GB" sz="1200" dirty="0"/>
              <a:t>Children’s Reading for Pleasure: Progress, Problems and Practical Solutions: source materials - </a:t>
            </a:r>
            <a:r>
              <a:rPr lang="en-GB" sz="1200" dirty="0">
                <a:solidFill>
                  <a:schemeClr val="tx1"/>
                </a:solidFill>
              </a:rPr>
              <a:t>Nielsen </a:t>
            </a:r>
            <a:r>
              <a:rPr lang="en-GB" sz="1200" dirty="0" err="1">
                <a:solidFill>
                  <a:schemeClr val="tx1"/>
                </a:solidFill>
              </a:rPr>
              <a:t>Bookdata’s</a:t>
            </a:r>
            <a:r>
              <a:rPr lang="en-GB" sz="1200" dirty="0">
                <a:solidFill>
                  <a:schemeClr val="tx1"/>
                </a:solidFill>
              </a:rPr>
              <a:t> ‘Understanding the Children’s Book Consumer’ 2022; </a:t>
            </a:r>
            <a:r>
              <a:rPr lang="en-GB" sz="1200" dirty="0" err="1">
                <a:solidFill>
                  <a:schemeClr val="tx1"/>
                </a:solidFill>
              </a:rPr>
              <a:t>Farshore</a:t>
            </a:r>
            <a:r>
              <a:rPr lang="en-GB" sz="1200" dirty="0">
                <a:solidFill>
                  <a:schemeClr val="tx1"/>
                </a:solidFill>
              </a:rPr>
              <a:t>/Nielsen </a:t>
            </a:r>
            <a:r>
              <a:rPr lang="en-GB" sz="1200" dirty="0" err="1">
                <a:solidFill>
                  <a:schemeClr val="tx1"/>
                </a:solidFill>
              </a:rPr>
              <a:t>BookData</a:t>
            </a:r>
            <a:r>
              <a:rPr lang="en-GB" sz="1200" dirty="0">
                <a:solidFill>
                  <a:schemeClr val="tx1"/>
                </a:solidFill>
              </a:rPr>
              <a:t> 2022 (</a:t>
            </a:r>
            <a:r>
              <a:rPr lang="en-GB" sz="1200" dirty="0" err="1">
                <a:solidFill>
                  <a:schemeClr val="tx1"/>
                </a:solidFill>
              </a:rPr>
              <a:t>Farshore’s</a:t>
            </a:r>
            <a:r>
              <a:rPr lang="en-GB" sz="1200" dirty="0">
                <a:solidFill>
                  <a:schemeClr val="tx1"/>
                </a:solidFill>
              </a:rPr>
              <a:t> proprietary data); Nielsen </a:t>
            </a:r>
            <a:r>
              <a:rPr lang="en-GB" sz="1200" dirty="0" err="1">
                <a:solidFill>
                  <a:schemeClr val="tx1"/>
                </a:solidFill>
              </a:rPr>
              <a:t>BookData’s</a:t>
            </a:r>
            <a:r>
              <a:rPr lang="en-GB" sz="1200" dirty="0">
                <a:solidFill>
                  <a:schemeClr val="tx1"/>
                </a:solidFill>
              </a:rPr>
              <a:t> ‘Books and Consumers’ 2022)</a:t>
            </a:r>
          </a:p>
        </p:txBody>
      </p:sp>
      <p:pic>
        <p:nvPicPr>
          <p:cNvPr id="5" name="Picture 4" descr="National Literacy Trust Membership">
            <a:extLst>
              <a:ext uri="{FF2B5EF4-FFF2-40B4-BE49-F238E27FC236}">
                <a16:creationId xmlns:a16="http://schemas.microsoft.com/office/drawing/2014/main" id="{9A4F6096-8B05-BA21-95DC-3824E1B88C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7147" y="239495"/>
            <a:ext cx="1234626" cy="12025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CEBF802-3DB2-3C45-75F6-57C98DD94965}"/>
              </a:ext>
            </a:extLst>
          </p:cNvPr>
          <p:cNvPicPr>
            <a:picLocks noChangeAspect="1"/>
          </p:cNvPicPr>
          <p:nvPr/>
        </p:nvPicPr>
        <p:blipFill rotWithShape="1">
          <a:blip r:embed="rId3"/>
          <a:srcRect l="8817" t="19591" r="42534" b="23784"/>
          <a:stretch/>
        </p:blipFill>
        <p:spPr>
          <a:xfrm>
            <a:off x="10383261" y="3838175"/>
            <a:ext cx="1309816" cy="857585"/>
          </a:xfrm>
          <a:prstGeom prst="rect">
            <a:avLst/>
          </a:prstGeom>
        </p:spPr>
      </p:pic>
    </p:spTree>
    <p:extLst>
      <p:ext uri="{BB962C8B-B14F-4D97-AF65-F5344CB8AC3E}">
        <p14:creationId xmlns:p14="http://schemas.microsoft.com/office/powerpoint/2010/main" val="2735470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3C3D1A3-374B-F143-352B-43C24BC121A4}"/>
              </a:ext>
            </a:extLst>
          </p:cNvPr>
          <p:cNvSpPr>
            <a:spLocks noGrp="1"/>
          </p:cNvSpPr>
          <p:nvPr>
            <p:ph type="title"/>
          </p:nvPr>
        </p:nvSpPr>
        <p:spPr>
          <a:xfrm>
            <a:off x="277907" y="609600"/>
            <a:ext cx="9359152" cy="1320800"/>
          </a:xfrm>
        </p:spPr>
        <p:txBody>
          <a:bodyPr>
            <a:noAutofit/>
          </a:bodyPr>
          <a:lstStyle/>
          <a:p>
            <a:pPr algn="ctr"/>
            <a:r>
              <a:rPr lang="en-GB" sz="2400" dirty="0"/>
              <a:t>“From babies to children in their early years and all the way through to early teens, reading brings profound and wide-ranging benefits that can have a lifelong positive impact on children’s lives.”</a:t>
            </a:r>
            <a:br>
              <a:rPr lang="en-GB" sz="2400" dirty="0"/>
            </a:br>
            <a:endParaRPr lang="en-GB" sz="2400" dirty="0"/>
          </a:p>
        </p:txBody>
      </p:sp>
      <p:pic>
        <p:nvPicPr>
          <p:cNvPr id="5" name="Picture 4">
            <a:extLst>
              <a:ext uri="{FF2B5EF4-FFF2-40B4-BE49-F238E27FC236}">
                <a16:creationId xmlns:a16="http://schemas.microsoft.com/office/drawing/2014/main" id="{895552FC-F168-2DD7-B219-ABA1BD4BA5F7}"/>
              </a:ext>
            </a:extLst>
          </p:cNvPr>
          <p:cNvPicPr>
            <a:picLocks noChangeAspect="1"/>
          </p:cNvPicPr>
          <p:nvPr/>
        </p:nvPicPr>
        <p:blipFill rotWithShape="1">
          <a:blip r:embed="rId2"/>
          <a:srcRect l="26351" t="39640" r="11824" b="30811"/>
          <a:stretch/>
        </p:blipFill>
        <p:spPr>
          <a:xfrm>
            <a:off x="9712935" y="907912"/>
            <a:ext cx="2118767" cy="569636"/>
          </a:xfrm>
          <a:prstGeom prst="rect">
            <a:avLst/>
          </a:prstGeom>
        </p:spPr>
      </p:pic>
      <p:sp>
        <p:nvSpPr>
          <p:cNvPr id="6" name="Content Placeholder 5">
            <a:extLst>
              <a:ext uri="{FF2B5EF4-FFF2-40B4-BE49-F238E27FC236}">
                <a16:creationId xmlns:a16="http://schemas.microsoft.com/office/drawing/2014/main" id="{D5E937FF-0F50-98D7-44BC-9C216C4F6249}"/>
              </a:ext>
            </a:extLst>
          </p:cNvPr>
          <p:cNvSpPr txBox="1">
            <a:spLocks noGrp="1"/>
          </p:cNvSpPr>
          <p:nvPr>
            <p:ph idx="1"/>
          </p:nvPr>
        </p:nvSpPr>
        <p:spPr>
          <a:xfrm>
            <a:off x="892486" y="2749939"/>
            <a:ext cx="11631207" cy="2800767"/>
          </a:xfrm>
          <a:prstGeom prst="rect">
            <a:avLst/>
          </a:prstGeom>
          <a:noFill/>
        </p:spPr>
        <p:txBody>
          <a:bodyPr wrap="square" rtlCol="0">
            <a:spAutoFit/>
          </a:bodyPr>
          <a:lstStyle/>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u="sng" dirty="0"/>
          </a:p>
          <a:p>
            <a:pPr marL="0" indent="0" algn="ctr">
              <a:buNone/>
            </a:pPr>
            <a:endParaRPr lang="en-GB" dirty="0"/>
          </a:p>
          <a:p>
            <a:pPr marL="0" indent="0" algn="ctr">
              <a:buNone/>
            </a:pPr>
            <a:endParaRPr lang="en-GB" dirty="0"/>
          </a:p>
          <a:p>
            <a:pPr marL="0" indent="0" algn="ctr">
              <a:buNone/>
            </a:pPr>
            <a:endParaRPr lang="en-GB" dirty="0"/>
          </a:p>
        </p:txBody>
      </p:sp>
      <p:sp>
        <p:nvSpPr>
          <p:cNvPr id="7" name="TextBox 6"/>
          <p:cNvSpPr txBox="1"/>
          <p:nvPr/>
        </p:nvSpPr>
        <p:spPr>
          <a:xfrm>
            <a:off x="41555" y="3854456"/>
            <a:ext cx="1917392" cy="2031325"/>
          </a:xfrm>
          <a:prstGeom prst="rect">
            <a:avLst/>
          </a:prstGeom>
          <a:noFill/>
        </p:spPr>
        <p:txBody>
          <a:bodyPr wrap="square" rtlCol="0">
            <a:spAutoFit/>
          </a:bodyPr>
          <a:lstStyle/>
          <a:p>
            <a:pPr algn="ctr"/>
            <a:r>
              <a:rPr lang="en-GB" dirty="0"/>
              <a:t>feel more secure and develop deep bonds with parents and carers</a:t>
            </a:r>
          </a:p>
          <a:p>
            <a:pPr algn="ctr"/>
            <a:endParaRPr lang="en-GB" dirty="0"/>
          </a:p>
        </p:txBody>
      </p:sp>
      <p:sp>
        <p:nvSpPr>
          <p:cNvPr id="8" name="TextBox 7"/>
          <p:cNvSpPr txBox="1"/>
          <p:nvPr/>
        </p:nvSpPr>
        <p:spPr>
          <a:xfrm>
            <a:off x="4573417" y="5343368"/>
            <a:ext cx="2259106" cy="1200329"/>
          </a:xfrm>
          <a:prstGeom prst="rect">
            <a:avLst/>
          </a:prstGeom>
          <a:noFill/>
        </p:spPr>
        <p:txBody>
          <a:bodyPr wrap="square" rtlCol="0">
            <a:spAutoFit/>
          </a:bodyPr>
          <a:lstStyle/>
          <a:p>
            <a:pPr algn="ctr"/>
            <a:r>
              <a:rPr lang="en-GB" dirty="0"/>
              <a:t>more likely to develop empathy and creativity</a:t>
            </a:r>
          </a:p>
          <a:p>
            <a:endParaRPr lang="en-GB" dirty="0"/>
          </a:p>
        </p:txBody>
      </p:sp>
      <p:sp>
        <p:nvSpPr>
          <p:cNvPr id="9" name="TextBox 8"/>
          <p:cNvSpPr txBox="1"/>
          <p:nvPr/>
        </p:nvSpPr>
        <p:spPr>
          <a:xfrm>
            <a:off x="7175034" y="1901096"/>
            <a:ext cx="1739152" cy="1200329"/>
          </a:xfrm>
          <a:prstGeom prst="rect">
            <a:avLst/>
          </a:prstGeom>
          <a:noFill/>
        </p:spPr>
        <p:txBody>
          <a:bodyPr wrap="square" rtlCol="0">
            <a:spAutoFit/>
          </a:bodyPr>
          <a:lstStyle/>
          <a:p>
            <a:pPr algn="ctr"/>
            <a:r>
              <a:rPr lang="en-GB" dirty="0"/>
              <a:t>better mental wellbeing and self esteem</a:t>
            </a:r>
          </a:p>
          <a:p>
            <a:endParaRPr lang="en-GB" dirty="0"/>
          </a:p>
        </p:txBody>
      </p:sp>
      <p:sp>
        <p:nvSpPr>
          <p:cNvPr id="12" name="TextBox 11"/>
          <p:cNvSpPr txBox="1"/>
          <p:nvPr/>
        </p:nvSpPr>
        <p:spPr>
          <a:xfrm>
            <a:off x="9670281" y="3516687"/>
            <a:ext cx="2022497" cy="1200329"/>
          </a:xfrm>
          <a:prstGeom prst="rect">
            <a:avLst/>
          </a:prstGeom>
          <a:noFill/>
        </p:spPr>
        <p:txBody>
          <a:bodyPr wrap="square" rtlCol="0">
            <a:spAutoFit/>
          </a:bodyPr>
          <a:lstStyle/>
          <a:p>
            <a:r>
              <a:rPr lang="en-GB" dirty="0"/>
              <a:t>better sleep and lead healthier lifestyles</a:t>
            </a:r>
          </a:p>
          <a:p>
            <a:endParaRPr lang="en-GB" dirty="0"/>
          </a:p>
        </p:txBody>
      </p:sp>
      <p:sp>
        <p:nvSpPr>
          <p:cNvPr id="16" name="Rectangle 15"/>
          <p:cNvSpPr/>
          <p:nvPr/>
        </p:nvSpPr>
        <p:spPr>
          <a:xfrm>
            <a:off x="6876061" y="5169916"/>
            <a:ext cx="2636756" cy="1200329"/>
          </a:xfrm>
          <a:prstGeom prst="rect">
            <a:avLst/>
          </a:prstGeom>
        </p:spPr>
        <p:txBody>
          <a:bodyPr wrap="square">
            <a:spAutoFit/>
          </a:bodyPr>
          <a:lstStyle/>
          <a:p>
            <a:pPr algn="r"/>
            <a:r>
              <a:rPr lang="en-GB" dirty="0"/>
              <a:t>more likely to do better at school and make more progress across the curriculum</a:t>
            </a:r>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5722" y="2945612"/>
            <a:ext cx="2017776" cy="1395984"/>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0722" y="1654087"/>
            <a:ext cx="2261616" cy="1737360"/>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99893" y="5036434"/>
            <a:ext cx="2353056" cy="1481328"/>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95000" y="3893387"/>
            <a:ext cx="1889760" cy="1475232"/>
          </a:xfrm>
          <a:prstGeom prst="rect">
            <a:avLst/>
          </a:prstGeom>
        </p:spPr>
      </p:pic>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23327" y="2229972"/>
            <a:ext cx="1889760" cy="1481328"/>
          </a:xfrm>
          <a:prstGeom prst="rect">
            <a:avLst/>
          </a:prstGeom>
        </p:spPr>
      </p:pic>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41871" y="3569910"/>
            <a:ext cx="1962912" cy="1389888"/>
          </a:xfrm>
          <a:prstGeom prst="rect">
            <a:avLst/>
          </a:prstGeom>
        </p:spPr>
      </p:pic>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1503" y="2041203"/>
            <a:ext cx="1895856" cy="1664208"/>
          </a:xfrm>
          <a:prstGeom prst="rect">
            <a:avLst/>
          </a:prstGeom>
        </p:spPr>
      </p:pic>
      <p:sp>
        <p:nvSpPr>
          <p:cNvPr id="24" name="Rectangle 23"/>
          <p:cNvSpPr/>
          <p:nvPr/>
        </p:nvSpPr>
        <p:spPr>
          <a:xfrm>
            <a:off x="441503" y="6346146"/>
            <a:ext cx="12003741" cy="461665"/>
          </a:xfrm>
          <a:prstGeom prst="rect">
            <a:avLst/>
          </a:prstGeom>
        </p:spPr>
        <p:txBody>
          <a:bodyPr wrap="square">
            <a:spAutoFit/>
          </a:bodyPr>
          <a:lstStyle/>
          <a:p>
            <a:r>
              <a:rPr lang="en-GB" sz="1200" dirty="0">
                <a:solidFill>
                  <a:schemeClr val="accent1">
                    <a:lumMod val="75000"/>
                  </a:schemeClr>
                </a:solidFill>
                <a:hlinkClick r:id="rId10">
                  <a:extLst>
                    <a:ext uri="{A12FA001-AC4F-418D-AE19-62706E023703}">
                      <ahyp:hlinkClr xmlns:ahyp="http://schemas.microsoft.com/office/drawing/2018/hyperlinkcolor" val="tx"/>
                    </a:ext>
                  </a:extLst>
                </a:hlinkClick>
              </a:rPr>
              <a:t>https://www.youtube.com/watch?v=2UmwXQwx5gk</a:t>
            </a:r>
            <a:r>
              <a:rPr lang="en-GB" sz="1200" dirty="0">
                <a:solidFill>
                  <a:schemeClr val="accent1">
                    <a:lumMod val="75000"/>
                  </a:schemeClr>
                </a:solidFill>
              </a:rPr>
              <a:t> </a:t>
            </a:r>
            <a:r>
              <a:rPr lang="en-GB" sz="1200" dirty="0"/>
              <a:t>“Why read to your child”</a:t>
            </a:r>
          </a:p>
          <a:p>
            <a:r>
              <a:rPr lang="en-GB" sz="1200" dirty="0">
                <a:solidFill>
                  <a:schemeClr val="accent1">
                    <a:lumMod val="75000"/>
                  </a:schemeClr>
                </a:solidFill>
                <a:hlinkClick r:id="rId11">
                  <a:extLst>
                    <a:ext uri="{A12FA001-AC4F-418D-AE19-62706E023703}">
                      <ahyp:hlinkClr xmlns:ahyp="http://schemas.microsoft.com/office/drawing/2018/hyperlinkcolor" val="tx"/>
                    </a:ext>
                  </a:extLst>
                </a:hlinkClick>
              </a:rPr>
              <a:t>https://www.youtube.com/watch?v=eqhwJhd_fNM</a:t>
            </a:r>
            <a:r>
              <a:rPr lang="en-GB" sz="1200" dirty="0">
                <a:solidFill>
                  <a:schemeClr val="accent1">
                    <a:lumMod val="75000"/>
                  </a:schemeClr>
                </a:solidFill>
              </a:rPr>
              <a:t>  “</a:t>
            </a:r>
            <a:r>
              <a:rPr lang="en-GB" sz="1200" dirty="0"/>
              <a:t>10 things to think about when reading to your child”, both from Ruth </a:t>
            </a:r>
            <a:r>
              <a:rPr lang="en-GB" sz="1200" dirty="0" err="1"/>
              <a:t>Miskin</a:t>
            </a:r>
            <a:r>
              <a:rPr lang="en-GB" sz="1200" dirty="0"/>
              <a:t> training channel </a:t>
            </a:r>
          </a:p>
        </p:txBody>
      </p:sp>
    </p:spTree>
    <p:extLst>
      <p:ext uri="{BB962C8B-B14F-4D97-AF65-F5344CB8AC3E}">
        <p14:creationId xmlns:p14="http://schemas.microsoft.com/office/powerpoint/2010/main" val="389763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week before</a:t>
            </a:r>
          </a:p>
        </p:txBody>
      </p:sp>
      <p:sp>
        <p:nvSpPr>
          <p:cNvPr id="3" name="Content Placeholder 2"/>
          <p:cNvSpPr>
            <a:spLocks noGrp="1"/>
          </p:cNvSpPr>
          <p:nvPr>
            <p:ph idx="1"/>
          </p:nvPr>
        </p:nvSpPr>
        <p:spPr>
          <a:xfrm>
            <a:off x="498038" y="1930400"/>
            <a:ext cx="9954808" cy="5190308"/>
          </a:xfrm>
        </p:spPr>
        <p:txBody>
          <a:bodyPr>
            <a:normAutofit/>
          </a:bodyPr>
          <a:lstStyle/>
          <a:p>
            <a:r>
              <a:rPr lang="en-GB" sz="1900" u="sng" dirty="0">
                <a:solidFill>
                  <a:schemeClr val="tx1"/>
                </a:solidFill>
              </a:rPr>
              <a:t>The week before:</a:t>
            </a:r>
            <a:r>
              <a:rPr lang="en-GB" sz="1900" dirty="0">
                <a:solidFill>
                  <a:schemeClr val="tx1"/>
                </a:solidFill>
              </a:rPr>
              <a:t> start a nursery day routine;</a:t>
            </a:r>
          </a:p>
          <a:p>
            <a:r>
              <a:rPr lang="en-GB" sz="1900" u="sng" dirty="0">
                <a:solidFill>
                  <a:schemeClr val="tx1"/>
                </a:solidFill>
              </a:rPr>
              <a:t>The night before:</a:t>
            </a:r>
            <a:r>
              <a:rPr lang="en-GB" sz="1900" dirty="0">
                <a:solidFill>
                  <a:schemeClr val="tx1"/>
                </a:solidFill>
              </a:rPr>
              <a:t> keep calm and relaxed;</a:t>
            </a:r>
          </a:p>
          <a:p>
            <a:r>
              <a:rPr lang="en-GB" sz="1900" u="sng" dirty="0">
                <a:solidFill>
                  <a:schemeClr val="tx1"/>
                </a:solidFill>
              </a:rPr>
              <a:t>The first day</a:t>
            </a:r>
            <a:r>
              <a:rPr lang="en-GB" sz="1900" dirty="0">
                <a:solidFill>
                  <a:schemeClr val="tx1"/>
                </a:solidFill>
              </a:rPr>
              <a:t>: give yourself plenty of time; come in on the first day, then moving forward, say a happy “bye-bye” at the gate;</a:t>
            </a:r>
          </a:p>
          <a:p>
            <a:r>
              <a:rPr lang="en-GB" sz="1900" dirty="0">
                <a:solidFill>
                  <a:schemeClr val="tx1"/>
                </a:solidFill>
              </a:rPr>
              <a:t>If they cry be calm and positive, smile, reassure them you will be back later, then go. Avoid promises of sweets or a present.</a:t>
            </a:r>
          </a:p>
          <a:p>
            <a:r>
              <a:rPr lang="en-GB" sz="1900" dirty="0">
                <a:solidFill>
                  <a:schemeClr val="tx1"/>
                </a:solidFill>
              </a:rPr>
              <a:t>Log on to your Class Dojo, we can always send you a picture. </a:t>
            </a:r>
          </a:p>
          <a:p>
            <a:pPr marL="0" indent="0">
              <a:buNone/>
            </a:pPr>
            <a:endParaRPr lang="en-GB" dirty="0">
              <a:solidFill>
                <a:srgbClr val="00B050"/>
              </a:solidFill>
            </a:endParaRPr>
          </a:p>
          <a:p>
            <a:pPr marL="0" indent="0" algn="ctr">
              <a:buNone/>
            </a:pPr>
            <a:r>
              <a:rPr lang="en-GB" sz="1900" dirty="0">
                <a:solidFill>
                  <a:schemeClr val="tx1"/>
                </a:solidFill>
              </a:rPr>
              <a:t>It is normal for children to experience a range of emotions,                                          and for them to pick up on how you are feeling too. </a:t>
            </a:r>
          </a:p>
          <a:p>
            <a:pPr marL="0" indent="0" algn="ctr">
              <a:buNone/>
            </a:pPr>
            <a:endParaRPr lang="en-GB" sz="1900" dirty="0">
              <a:solidFill>
                <a:schemeClr val="tx1"/>
              </a:solidFill>
            </a:endParaRPr>
          </a:p>
          <a:p>
            <a:pPr marL="0" indent="0" algn="ctr">
              <a:buNone/>
            </a:pPr>
            <a:r>
              <a:rPr lang="en-GB" sz="1900" dirty="0">
                <a:solidFill>
                  <a:schemeClr val="tx1"/>
                </a:solidFill>
              </a:rPr>
              <a:t>Show you are happy, positive and excited for them.</a:t>
            </a:r>
          </a:p>
        </p:txBody>
      </p:sp>
      <p:pic>
        <p:nvPicPr>
          <p:cNvPr id="5" name="Picture 4"/>
          <p:cNvPicPr>
            <a:picLocks noChangeAspect="1"/>
          </p:cNvPicPr>
          <p:nvPr/>
        </p:nvPicPr>
        <p:blipFill>
          <a:blip r:embed="rId2"/>
          <a:stretch>
            <a:fillRect/>
          </a:stretch>
        </p:blipFill>
        <p:spPr>
          <a:xfrm>
            <a:off x="6884894" y="832826"/>
            <a:ext cx="2528077" cy="1581669"/>
          </a:xfrm>
          <a:prstGeom prst="rect">
            <a:avLst/>
          </a:prstGeom>
        </p:spPr>
      </p:pic>
    </p:spTree>
    <p:extLst>
      <p:ext uri="{BB962C8B-B14F-4D97-AF65-F5344CB8AC3E}">
        <p14:creationId xmlns:p14="http://schemas.microsoft.com/office/powerpoint/2010/main" val="3644101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Children will need</a:t>
            </a:r>
          </a:p>
        </p:txBody>
      </p:sp>
      <p:sp>
        <p:nvSpPr>
          <p:cNvPr id="3" name="Content Placeholder 2"/>
          <p:cNvSpPr>
            <a:spLocks noGrp="1"/>
          </p:cNvSpPr>
          <p:nvPr>
            <p:ph idx="1"/>
          </p:nvPr>
        </p:nvSpPr>
        <p:spPr>
          <a:xfrm>
            <a:off x="677334" y="1567543"/>
            <a:ext cx="8596668" cy="5012551"/>
          </a:xfrm>
        </p:spPr>
        <p:txBody>
          <a:bodyPr>
            <a:normAutofit fontScale="92500" lnSpcReduction="20000"/>
          </a:bodyPr>
          <a:lstStyle/>
          <a:p>
            <a:r>
              <a:rPr lang="en-GB" sz="1900" dirty="0">
                <a:solidFill>
                  <a:schemeClr val="tx1"/>
                </a:solidFill>
              </a:rPr>
              <a:t>Please label </a:t>
            </a:r>
            <a:r>
              <a:rPr lang="en-GB" sz="1900" b="1" u="sng" dirty="0">
                <a:solidFill>
                  <a:schemeClr val="tx1"/>
                </a:solidFill>
              </a:rPr>
              <a:t>all</a:t>
            </a:r>
            <a:r>
              <a:rPr lang="en-GB" sz="1900" dirty="0">
                <a:solidFill>
                  <a:schemeClr val="tx1"/>
                </a:solidFill>
              </a:rPr>
              <a:t> of your child’s belongings (even their socks!).</a:t>
            </a:r>
          </a:p>
          <a:p>
            <a:r>
              <a:rPr lang="en-GB" sz="1900" dirty="0">
                <a:solidFill>
                  <a:schemeClr val="tx1"/>
                </a:solidFill>
              </a:rPr>
              <a:t>Wednesday morning we have hall time. No tights please.</a:t>
            </a:r>
          </a:p>
          <a:p>
            <a:r>
              <a:rPr lang="en-GB" sz="1900" dirty="0">
                <a:solidFill>
                  <a:schemeClr val="tx1"/>
                </a:solidFill>
              </a:rPr>
              <a:t>We advise Velcro shoes.</a:t>
            </a:r>
          </a:p>
          <a:p>
            <a:r>
              <a:rPr lang="en-GB" sz="1900" dirty="0">
                <a:solidFill>
                  <a:schemeClr val="tx1"/>
                </a:solidFill>
              </a:rPr>
              <a:t>A </a:t>
            </a:r>
            <a:r>
              <a:rPr lang="en-GB" sz="1900" dirty="0" err="1">
                <a:solidFill>
                  <a:schemeClr val="tx1"/>
                </a:solidFill>
              </a:rPr>
              <a:t>bookbag</a:t>
            </a:r>
            <a:r>
              <a:rPr lang="en-GB" sz="1900" dirty="0">
                <a:solidFill>
                  <a:schemeClr val="tx1"/>
                </a:solidFill>
              </a:rPr>
              <a:t> (not a ruck sack).</a:t>
            </a:r>
          </a:p>
          <a:p>
            <a:r>
              <a:rPr lang="en-GB" sz="1900" dirty="0">
                <a:solidFill>
                  <a:schemeClr val="tx1"/>
                </a:solidFill>
              </a:rPr>
              <a:t>A water bottle.</a:t>
            </a:r>
          </a:p>
          <a:p>
            <a:r>
              <a:rPr lang="en-GB" sz="1900" dirty="0">
                <a:solidFill>
                  <a:schemeClr val="tx1"/>
                </a:solidFill>
              </a:rPr>
              <a:t>A bag of spare clothes.</a:t>
            </a:r>
          </a:p>
          <a:p>
            <a:r>
              <a:rPr lang="en-GB" sz="1900" dirty="0">
                <a:solidFill>
                  <a:schemeClr val="tx1"/>
                </a:solidFill>
              </a:rPr>
              <a:t>Nappies, wipes and nappy sacks if required.</a:t>
            </a:r>
          </a:p>
          <a:p>
            <a:r>
              <a:rPr lang="en-GB" sz="1900" dirty="0">
                <a:solidFill>
                  <a:schemeClr val="tx1"/>
                </a:solidFill>
              </a:rPr>
              <a:t>Wellies.</a:t>
            </a:r>
          </a:p>
          <a:p>
            <a:r>
              <a:rPr lang="en-GB" sz="1900" dirty="0">
                <a:solidFill>
                  <a:schemeClr val="tx1"/>
                </a:solidFill>
              </a:rPr>
              <a:t>Weather appropriate coats and hats.</a:t>
            </a:r>
          </a:p>
          <a:p>
            <a:r>
              <a:rPr lang="en-GB" sz="1900" dirty="0">
                <a:solidFill>
                  <a:schemeClr val="tx1"/>
                </a:solidFill>
              </a:rPr>
              <a:t>NO Crocs, no shoe laces, or open toed shoes; shoulders should always be covered; sun cream applied BEFORE nursery.</a:t>
            </a:r>
          </a:p>
          <a:p>
            <a:endParaRPr lang="en-GB" sz="1900" dirty="0"/>
          </a:p>
          <a:p>
            <a:pPr marL="0" indent="0">
              <a:buNone/>
            </a:pPr>
            <a:r>
              <a:rPr lang="en-GB" sz="1900" dirty="0"/>
              <a:t>                       </a:t>
            </a:r>
          </a:p>
          <a:p>
            <a:pPr marL="0" indent="0" algn="ctr">
              <a:buNone/>
            </a:pPr>
            <a:r>
              <a:rPr lang="en-GB" sz="1900" dirty="0"/>
              <a:t> </a:t>
            </a:r>
            <a:r>
              <a:rPr lang="en-GB" sz="1900" dirty="0">
                <a:solidFill>
                  <a:schemeClr val="tx1"/>
                </a:solidFill>
              </a:rPr>
              <a:t>No toys in school unless requested please.</a:t>
            </a:r>
          </a:p>
        </p:txBody>
      </p:sp>
      <p:pic>
        <p:nvPicPr>
          <p:cNvPr id="6" name="Picture 5"/>
          <p:cNvPicPr>
            <a:picLocks noChangeAspect="1"/>
          </p:cNvPicPr>
          <p:nvPr/>
        </p:nvPicPr>
        <p:blipFill rotWithShape="1">
          <a:blip r:embed="rId2"/>
          <a:srcRect t="549"/>
          <a:stretch/>
        </p:blipFill>
        <p:spPr>
          <a:xfrm>
            <a:off x="7616107" y="1775012"/>
            <a:ext cx="1907968" cy="2564177"/>
          </a:xfrm>
          <a:prstGeom prst="rect">
            <a:avLst/>
          </a:prstGeom>
        </p:spPr>
      </p:pic>
    </p:spTree>
    <p:extLst>
      <p:ext uri="{BB962C8B-B14F-4D97-AF65-F5344CB8AC3E}">
        <p14:creationId xmlns:p14="http://schemas.microsoft.com/office/powerpoint/2010/main" val="7843317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information</a:t>
            </a:r>
          </a:p>
        </p:txBody>
      </p:sp>
      <p:sp>
        <p:nvSpPr>
          <p:cNvPr id="3" name="Content Placeholder 2"/>
          <p:cNvSpPr>
            <a:spLocks noGrp="1"/>
          </p:cNvSpPr>
          <p:nvPr>
            <p:ph idx="1"/>
          </p:nvPr>
        </p:nvSpPr>
        <p:spPr>
          <a:xfrm>
            <a:off x="668820" y="1284345"/>
            <a:ext cx="8596668" cy="5204909"/>
          </a:xfrm>
        </p:spPr>
        <p:txBody>
          <a:bodyPr>
            <a:normAutofit/>
          </a:bodyPr>
          <a:lstStyle/>
          <a:p>
            <a:pPr marL="0" indent="0">
              <a:buNone/>
            </a:pPr>
            <a:r>
              <a:rPr lang="en-GB" sz="2000" dirty="0">
                <a:solidFill>
                  <a:schemeClr val="tx1"/>
                </a:solidFill>
              </a:rPr>
              <a:t>Food and drink:</a:t>
            </a:r>
          </a:p>
          <a:p>
            <a:r>
              <a:rPr lang="en-GB" sz="2000" dirty="0">
                <a:solidFill>
                  <a:schemeClr val="tx1"/>
                </a:solidFill>
              </a:rPr>
              <a:t>School dinner or packed lunch?</a:t>
            </a:r>
          </a:p>
          <a:p>
            <a:r>
              <a:rPr lang="en-GB" sz="2000" dirty="0">
                <a:solidFill>
                  <a:schemeClr val="tx1"/>
                </a:solidFill>
              </a:rPr>
              <a:t>Packed lunches: </a:t>
            </a:r>
            <a:r>
              <a:rPr lang="en-GB" sz="2000" u="sng" dirty="0">
                <a:solidFill>
                  <a:schemeClr val="tx1"/>
                </a:solidFill>
                <a:latin typeface="+mj-lt"/>
              </a:rPr>
              <a:t>Please do not overload your child’s lunchbox</a:t>
            </a:r>
          </a:p>
          <a:p>
            <a:r>
              <a:rPr lang="en-GB" sz="2000" dirty="0">
                <a:solidFill>
                  <a:schemeClr val="tx1"/>
                </a:solidFill>
              </a:rPr>
              <a:t>Healthy eating policy</a:t>
            </a:r>
          </a:p>
          <a:p>
            <a:r>
              <a:rPr lang="en-GB" sz="2000" dirty="0">
                <a:solidFill>
                  <a:schemeClr val="tx1"/>
                </a:solidFill>
              </a:rPr>
              <a:t>Dietary requirements</a:t>
            </a:r>
          </a:p>
          <a:p>
            <a:r>
              <a:rPr lang="en-GB" sz="2000" dirty="0">
                <a:solidFill>
                  <a:schemeClr val="tx1"/>
                </a:solidFill>
              </a:rPr>
              <a:t>Milk and snacks </a:t>
            </a:r>
          </a:p>
          <a:p>
            <a:r>
              <a:rPr lang="en-GB" sz="2000" dirty="0">
                <a:solidFill>
                  <a:schemeClr val="tx1"/>
                </a:solidFill>
              </a:rPr>
              <a:t>Water bottle: filled with </a:t>
            </a:r>
            <a:r>
              <a:rPr lang="en-GB" sz="2000" u="sng" dirty="0">
                <a:solidFill>
                  <a:schemeClr val="tx1"/>
                </a:solidFill>
              </a:rPr>
              <a:t>water</a:t>
            </a:r>
            <a:r>
              <a:rPr lang="en-GB" sz="2000" dirty="0">
                <a:solidFill>
                  <a:schemeClr val="tx1"/>
                </a:solidFill>
              </a:rPr>
              <a:t>; </a:t>
            </a:r>
            <a:r>
              <a:rPr lang="en-GB" sz="2000" u="sng" dirty="0">
                <a:solidFill>
                  <a:schemeClr val="tx1"/>
                </a:solidFill>
              </a:rPr>
              <a:t>named</a:t>
            </a:r>
            <a:r>
              <a:rPr lang="en-GB" sz="2000" dirty="0">
                <a:solidFill>
                  <a:schemeClr val="tx1"/>
                </a:solidFill>
              </a:rPr>
              <a:t> and </a:t>
            </a:r>
            <a:r>
              <a:rPr lang="en-GB" sz="2000" u="sng" dirty="0">
                <a:solidFill>
                  <a:schemeClr val="tx1"/>
                </a:solidFill>
              </a:rPr>
              <a:t>not carried in book bags</a:t>
            </a:r>
            <a:r>
              <a:rPr lang="en-GB" sz="2000" dirty="0">
                <a:solidFill>
                  <a:schemeClr val="tx1"/>
                </a:solidFill>
              </a:rPr>
              <a:t>!</a:t>
            </a:r>
          </a:p>
          <a:p>
            <a:r>
              <a:rPr lang="en-GB" sz="2000" dirty="0">
                <a:solidFill>
                  <a:schemeClr val="tx1"/>
                </a:solidFill>
              </a:rPr>
              <a:t>Birthdays – no cakes or sweets </a:t>
            </a:r>
          </a:p>
          <a:p>
            <a:endParaRPr lang="en-GB" sz="2000" dirty="0"/>
          </a:p>
          <a:p>
            <a:pPr marL="0" indent="0">
              <a:buNone/>
            </a:pPr>
            <a:endParaRPr lang="en-GB" dirty="0"/>
          </a:p>
        </p:txBody>
      </p:sp>
      <p:pic>
        <p:nvPicPr>
          <p:cNvPr id="5" name="Picture 4"/>
          <p:cNvPicPr>
            <a:picLocks noChangeAspect="1"/>
          </p:cNvPicPr>
          <p:nvPr/>
        </p:nvPicPr>
        <p:blipFill rotWithShape="1">
          <a:blip r:embed="rId2"/>
          <a:srcRect r="66865"/>
          <a:stretch/>
        </p:blipFill>
        <p:spPr>
          <a:xfrm>
            <a:off x="9256973" y="761461"/>
            <a:ext cx="2257590" cy="3818558"/>
          </a:xfrm>
          <a:prstGeom prst="rect">
            <a:avLst/>
          </a:prstGeom>
        </p:spPr>
      </p:pic>
      <p:pic>
        <p:nvPicPr>
          <p:cNvPr id="6" name="Picture 5"/>
          <p:cNvPicPr>
            <a:picLocks noChangeAspect="1"/>
          </p:cNvPicPr>
          <p:nvPr/>
        </p:nvPicPr>
        <p:blipFill rotWithShape="1">
          <a:blip r:embed="rId2"/>
          <a:srcRect l="66662" b="51722"/>
          <a:stretch/>
        </p:blipFill>
        <p:spPr>
          <a:xfrm>
            <a:off x="9248264" y="4579613"/>
            <a:ext cx="2266299" cy="1839352"/>
          </a:xfrm>
          <a:prstGeom prst="rect">
            <a:avLst/>
          </a:prstGeom>
        </p:spPr>
      </p:pic>
      <p:pic>
        <p:nvPicPr>
          <p:cNvPr id="8" name="Picture 7"/>
          <p:cNvPicPr>
            <a:picLocks noChangeAspect="1"/>
          </p:cNvPicPr>
          <p:nvPr/>
        </p:nvPicPr>
        <p:blipFill>
          <a:blip r:embed="rId3"/>
          <a:stretch>
            <a:fillRect/>
          </a:stretch>
        </p:blipFill>
        <p:spPr>
          <a:xfrm>
            <a:off x="5379078" y="4275087"/>
            <a:ext cx="1075509" cy="2394730"/>
          </a:xfrm>
          <a:prstGeom prst="rect">
            <a:avLst/>
          </a:prstGeom>
        </p:spPr>
      </p:pic>
    </p:spTree>
    <p:extLst>
      <p:ext uri="{BB962C8B-B14F-4D97-AF65-F5344CB8AC3E}">
        <p14:creationId xmlns:p14="http://schemas.microsoft.com/office/powerpoint/2010/main" val="2852280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Dates</a:t>
            </a:r>
          </a:p>
        </p:txBody>
      </p:sp>
      <p:sp>
        <p:nvSpPr>
          <p:cNvPr id="7" name="Content Placeholder 2"/>
          <p:cNvSpPr>
            <a:spLocks noGrp="1"/>
          </p:cNvSpPr>
          <p:nvPr>
            <p:ph idx="1"/>
          </p:nvPr>
        </p:nvSpPr>
        <p:spPr>
          <a:xfrm>
            <a:off x="677333" y="1270000"/>
            <a:ext cx="10286501" cy="523837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b="1" dirty="0">
                <a:solidFill>
                  <a:schemeClr val="tx1"/>
                </a:solidFill>
              </a:rPr>
              <a:t>Home visits: </a:t>
            </a:r>
            <a:r>
              <a:rPr lang="en-GB" dirty="0">
                <a:solidFill>
                  <a:schemeClr val="tx1"/>
                </a:solidFill>
              </a:rPr>
              <a:t>Tuesday 4</a:t>
            </a:r>
            <a:r>
              <a:rPr lang="en-GB" baseline="30000" dirty="0">
                <a:solidFill>
                  <a:schemeClr val="tx1"/>
                </a:solidFill>
              </a:rPr>
              <a:t>rd</a:t>
            </a:r>
            <a:r>
              <a:rPr lang="en-GB" dirty="0">
                <a:solidFill>
                  <a:schemeClr val="tx1"/>
                </a:solidFill>
              </a:rPr>
              <a:t> – Monday 8</a:t>
            </a:r>
            <a:r>
              <a:rPr lang="en-GB" baseline="30000" dirty="0">
                <a:solidFill>
                  <a:schemeClr val="tx1"/>
                </a:solidFill>
              </a:rPr>
              <a:t>th</a:t>
            </a:r>
            <a:r>
              <a:rPr lang="en-GB" dirty="0">
                <a:solidFill>
                  <a:schemeClr val="tx1"/>
                </a:solidFill>
              </a:rPr>
              <a:t> September (for those who have not had one before)</a:t>
            </a:r>
          </a:p>
          <a:p>
            <a:pPr marL="0" indent="0">
              <a:buNone/>
            </a:pPr>
            <a:endParaRPr lang="en-GB" dirty="0">
              <a:solidFill>
                <a:schemeClr val="tx1"/>
              </a:solidFill>
            </a:endParaRPr>
          </a:p>
          <a:p>
            <a:r>
              <a:rPr lang="en-GB" dirty="0"/>
              <a:t>“</a:t>
            </a:r>
            <a:r>
              <a:rPr lang="en-GB" b="1" dirty="0"/>
              <a:t>Stay and Play”</a:t>
            </a:r>
            <a:r>
              <a:rPr lang="en-GB" dirty="0"/>
              <a:t>: </a:t>
            </a:r>
            <a:r>
              <a:rPr lang="en-GB" b="1" dirty="0"/>
              <a:t>Tuesday 9</a:t>
            </a:r>
            <a:r>
              <a:rPr lang="en-GB" b="1" baseline="30000" dirty="0"/>
              <a:t>th</a:t>
            </a:r>
            <a:r>
              <a:rPr lang="en-GB" b="1" dirty="0"/>
              <a:t> September, </a:t>
            </a:r>
            <a:r>
              <a:rPr lang="en-GB" dirty="0"/>
              <a:t>an opportunity for you and your child to spend time together in Nursery, exploring the space, finding coat pegs, asking questions and meeting new friends.</a:t>
            </a:r>
          </a:p>
          <a:p>
            <a:pPr marL="0" indent="0">
              <a:buNone/>
            </a:pPr>
            <a:endParaRPr lang="en-GB" dirty="0"/>
          </a:p>
          <a:p>
            <a:r>
              <a:rPr lang="en-GB" b="1" dirty="0"/>
              <a:t>First day at Nursery: </a:t>
            </a:r>
            <a:r>
              <a:rPr lang="en-GB" dirty="0"/>
              <a:t>Wednesday 10</a:t>
            </a:r>
            <a:r>
              <a:rPr lang="en-GB" baseline="30000" dirty="0"/>
              <a:t>th</a:t>
            </a:r>
            <a:r>
              <a:rPr lang="en-GB" dirty="0"/>
              <a:t> September</a:t>
            </a:r>
          </a:p>
          <a:p>
            <a:pPr lvl="1">
              <a:buFont typeface="Courier New" panose="02070309020205020404" pitchFamily="49" charset="0"/>
              <a:buChar char="o"/>
            </a:pPr>
            <a:r>
              <a:rPr lang="en-GB" dirty="0"/>
              <a:t>Full time children will stay all day – 9-3pm</a:t>
            </a:r>
          </a:p>
          <a:p>
            <a:pPr lvl="1">
              <a:buFont typeface="Courier New" panose="02070309020205020404" pitchFamily="49" charset="0"/>
              <a:buChar char="o"/>
            </a:pPr>
            <a:r>
              <a:rPr lang="en-GB" dirty="0"/>
              <a:t>‘Beginning of the week” children – 9-12pm (including lunch)</a:t>
            </a:r>
          </a:p>
          <a:p>
            <a:pPr lvl="1">
              <a:buFont typeface="Courier New" panose="02070309020205020404" pitchFamily="49" charset="0"/>
              <a:buChar char="o"/>
            </a:pPr>
            <a:r>
              <a:rPr lang="en-GB" dirty="0"/>
              <a:t>‘End of the week” children -12-3pm (</a:t>
            </a:r>
            <a:r>
              <a:rPr lang="en-GB" u="sng" dirty="0"/>
              <a:t>joining us after lunch</a:t>
            </a:r>
            <a:r>
              <a:rPr lang="en-GB" dirty="0"/>
              <a:t>)</a:t>
            </a:r>
          </a:p>
          <a:p>
            <a:endParaRPr lang="en-GB" dirty="0"/>
          </a:p>
        </p:txBody>
      </p:sp>
    </p:spTree>
    <p:extLst>
      <p:ext uri="{BB962C8B-B14F-4D97-AF65-F5344CB8AC3E}">
        <p14:creationId xmlns:p14="http://schemas.microsoft.com/office/powerpoint/2010/main" val="2375719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Frequently asked questions</a:t>
            </a:r>
            <a:endParaRPr lang="en-GB" dirty="0"/>
          </a:p>
        </p:txBody>
      </p:sp>
      <p:sp>
        <p:nvSpPr>
          <p:cNvPr id="3" name="Content Placeholder 2"/>
          <p:cNvSpPr>
            <a:spLocks noGrp="1"/>
          </p:cNvSpPr>
          <p:nvPr>
            <p:ph idx="1"/>
          </p:nvPr>
        </p:nvSpPr>
        <p:spPr>
          <a:xfrm>
            <a:off x="677334" y="1425388"/>
            <a:ext cx="10295466" cy="5100917"/>
          </a:xfrm>
        </p:spPr>
        <p:txBody>
          <a:bodyPr>
            <a:normAutofit fontScale="92500" lnSpcReduction="10000"/>
          </a:bodyPr>
          <a:lstStyle/>
          <a:p>
            <a:pPr marL="223520" indent="-223520"/>
            <a:r>
              <a:rPr lang="en-US" b="1" u="sng" dirty="0">
                <a:solidFill>
                  <a:schemeClr val="tx1"/>
                </a:solidFill>
                <a:latin typeface="+mj-lt"/>
              </a:rPr>
              <a:t>Does my child have to be out of nappies</a:t>
            </a:r>
            <a:r>
              <a:rPr lang="en-US" u="sng" dirty="0">
                <a:solidFill>
                  <a:schemeClr val="tx1"/>
                </a:solidFill>
                <a:latin typeface="+mj-lt"/>
              </a:rPr>
              <a:t>?</a:t>
            </a:r>
            <a:r>
              <a:rPr lang="en-US" dirty="0">
                <a:solidFill>
                  <a:schemeClr val="tx1"/>
                </a:solidFill>
                <a:latin typeface="+mj-lt"/>
              </a:rPr>
              <a:t> No</a:t>
            </a:r>
          </a:p>
          <a:p>
            <a:pPr marL="223520" indent="-223520"/>
            <a:r>
              <a:rPr lang="en-US" b="1" u="sng" dirty="0">
                <a:solidFill>
                  <a:schemeClr val="tx1"/>
                </a:solidFill>
                <a:latin typeface="+mj-lt"/>
              </a:rPr>
              <a:t>My child attends Nursery for the first half of the week, where do I collect him/her</a:t>
            </a:r>
            <a:r>
              <a:rPr lang="en-US" b="1" dirty="0">
                <a:solidFill>
                  <a:schemeClr val="tx1"/>
                </a:solidFill>
                <a:latin typeface="+mj-lt"/>
              </a:rPr>
              <a:t>?</a:t>
            </a:r>
            <a:r>
              <a:rPr lang="en-US" dirty="0">
                <a:solidFill>
                  <a:schemeClr val="tx1"/>
                </a:solidFill>
                <a:latin typeface="+mj-lt"/>
              </a:rPr>
              <a:t> Part time "beginning of the week" children are collected from Woodland door, 12pm Wed. </a:t>
            </a:r>
          </a:p>
          <a:p>
            <a:pPr marL="223520" indent="-223520"/>
            <a:r>
              <a:rPr lang="en-US" b="1" u="sng" dirty="0">
                <a:solidFill>
                  <a:schemeClr val="tx1"/>
                </a:solidFill>
                <a:latin typeface="+mj-lt"/>
              </a:rPr>
              <a:t>Do Nursery children have a uniform?</a:t>
            </a:r>
            <a:r>
              <a:rPr lang="en-US" dirty="0">
                <a:solidFill>
                  <a:schemeClr val="tx1"/>
                </a:solidFill>
                <a:latin typeface="+mj-lt"/>
              </a:rPr>
              <a:t> The zip-up hoodie is not compulsory; they are free to wear their own clothes (NOT THEIR BEST CLOTHES OR CLOTHING THAT ARE DIFFICULT TO MANAGE). </a:t>
            </a:r>
          </a:p>
          <a:p>
            <a:pPr marL="223520" indent="-223520"/>
            <a:r>
              <a:rPr lang="en-US" b="1" u="sng" dirty="0">
                <a:solidFill>
                  <a:schemeClr val="tx1"/>
                </a:solidFill>
                <a:latin typeface="+mj-lt"/>
              </a:rPr>
              <a:t>Do I take my child’s spare clothes bag home every day?</a:t>
            </a:r>
            <a:r>
              <a:rPr lang="en-US" dirty="0">
                <a:solidFill>
                  <a:schemeClr val="tx1"/>
                </a:solidFill>
                <a:latin typeface="+mj-lt"/>
              </a:rPr>
              <a:t> No, please leave it with us. </a:t>
            </a:r>
          </a:p>
          <a:p>
            <a:pPr marL="223520" indent="-223520"/>
            <a:r>
              <a:rPr lang="en-US" b="1" u="sng" dirty="0">
                <a:solidFill>
                  <a:schemeClr val="tx1"/>
                </a:solidFill>
                <a:latin typeface="+mj-lt"/>
              </a:rPr>
              <a:t>My child has dietary requirements and/or medical needs, should I inform Nursery</a:t>
            </a:r>
            <a:r>
              <a:rPr lang="en-US" u="sng" dirty="0">
                <a:solidFill>
                  <a:schemeClr val="tx1"/>
                </a:solidFill>
                <a:latin typeface="+mj-lt"/>
              </a:rPr>
              <a:t>?</a:t>
            </a:r>
            <a:r>
              <a:rPr lang="en-US" dirty="0">
                <a:solidFill>
                  <a:schemeClr val="tx1"/>
                </a:solidFill>
                <a:latin typeface="+mj-lt"/>
              </a:rPr>
              <a:t> Yes</a:t>
            </a:r>
          </a:p>
          <a:p>
            <a:pPr marL="223520" indent="-223520"/>
            <a:r>
              <a:rPr lang="en-US" b="1" u="sng" dirty="0">
                <a:solidFill>
                  <a:schemeClr val="tx1"/>
                </a:solidFill>
                <a:highlight>
                  <a:srgbClr val="FFFF00"/>
                </a:highlight>
                <a:latin typeface="+mj-lt"/>
              </a:rPr>
              <a:t>If my child has a place in Nursery will they automatically get a place in a Reception class at Burstow Primary School</a:t>
            </a:r>
            <a:r>
              <a:rPr lang="en-US" b="1" dirty="0">
                <a:solidFill>
                  <a:schemeClr val="tx1"/>
                </a:solidFill>
                <a:highlight>
                  <a:srgbClr val="FFFF00"/>
                </a:highlight>
                <a:latin typeface="+mj-lt"/>
              </a:rPr>
              <a:t>: NO</a:t>
            </a:r>
            <a:r>
              <a:rPr lang="en-US" dirty="0">
                <a:solidFill>
                  <a:schemeClr val="tx1"/>
                </a:solidFill>
                <a:latin typeface="+mj-lt"/>
              </a:rPr>
              <a:t> </a:t>
            </a:r>
            <a:endParaRPr lang="en-US" u="sng" dirty="0">
              <a:solidFill>
                <a:schemeClr val="tx1"/>
              </a:solidFill>
              <a:latin typeface="+mj-lt"/>
            </a:endParaRPr>
          </a:p>
          <a:p>
            <a:pPr marL="223520" indent="-223520"/>
            <a:r>
              <a:rPr lang="en-US" b="1" u="sng" dirty="0">
                <a:solidFill>
                  <a:schemeClr val="tx1"/>
                </a:solidFill>
                <a:latin typeface="+mj-lt"/>
              </a:rPr>
              <a:t>How do I book and pay for lunch and After School Club?</a:t>
            </a:r>
            <a:r>
              <a:rPr lang="en-US" dirty="0">
                <a:solidFill>
                  <a:schemeClr val="tx1"/>
                </a:solidFill>
                <a:latin typeface="+mj-lt"/>
              </a:rPr>
              <a:t> SCOPAY, you will be given a code a week or two after your child joins </a:t>
            </a:r>
          </a:p>
          <a:p>
            <a:pPr marL="223520" indent="-223520"/>
            <a:r>
              <a:rPr lang="en-US" b="1" u="sng" dirty="0">
                <a:solidFill>
                  <a:schemeClr val="tx1"/>
                </a:solidFill>
                <a:latin typeface="+mj-lt"/>
              </a:rPr>
              <a:t>Do I have to pre-book Breakfast Club or Early Starters?</a:t>
            </a:r>
            <a:r>
              <a:rPr lang="en-US" dirty="0">
                <a:solidFill>
                  <a:schemeClr val="tx1"/>
                </a:solidFill>
                <a:latin typeface="+mj-lt"/>
              </a:rPr>
              <a:t> Yes. Breakfast Club is booked through Camp Glide. Early Starters only, pay through SCOPAY or cash, but you do not need to pre-book. </a:t>
            </a:r>
          </a:p>
          <a:p>
            <a:pPr marL="223520" indent="-223520"/>
            <a:r>
              <a:rPr lang="en-US" b="1" u="sng" dirty="0">
                <a:solidFill>
                  <a:schemeClr val="tx1"/>
                </a:solidFill>
                <a:latin typeface="+mj-lt"/>
              </a:rPr>
              <a:t>Can I pay for extra Nursery sessions?</a:t>
            </a:r>
            <a:r>
              <a:rPr lang="en-US" dirty="0">
                <a:solidFill>
                  <a:schemeClr val="tx1"/>
                </a:solidFill>
                <a:latin typeface="+mj-lt"/>
              </a:rPr>
              <a:t> At this time we are unable to offer this.</a:t>
            </a:r>
          </a:p>
          <a:p>
            <a:pPr marL="223520" indent="-223520"/>
            <a:r>
              <a:rPr lang="en-US" b="1" u="sng" dirty="0">
                <a:solidFill>
                  <a:schemeClr val="tx1"/>
                </a:solidFill>
                <a:latin typeface="+mj-lt"/>
              </a:rPr>
              <a:t>If someone different is collecting my child what should I do</a:t>
            </a:r>
            <a:r>
              <a:rPr lang="en-US" u="sng" dirty="0">
                <a:solidFill>
                  <a:schemeClr val="tx1"/>
                </a:solidFill>
                <a:latin typeface="+mj-lt"/>
              </a:rPr>
              <a:t>? </a:t>
            </a:r>
            <a:r>
              <a:rPr lang="en-US" dirty="0">
                <a:solidFill>
                  <a:schemeClr val="tx1"/>
                </a:solidFill>
                <a:latin typeface="+mj-lt"/>
              </a:rPr>
              <a:t>Please inform a member of staff in advance if any other person will be collecting your child, or call the school office during the day.</a:t>
            </a:r>
          </a:p>
          <a:p>
            <a:pPr marL="223520" indent="-223520"/>
            <a:endParaRPr lang="en-GB" dirty="0"/>
          </a:p>
        </p:txBody>
      </p:sp>
    </p:spTree>
    <p:extLst>
      <p:ext uri="{BB962C8B-B14F-4D97-AF65-F5344CB8AC3E}">
        <p14:creationId xmlns:p14="http://schemas.microsoft.com/office/powerpoint/2010/main" val="9838375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a:t>
            </a:r>
          </a:p>
        </p:txBody>
      </p:sp>
      <p:sp>
        <p:nvSpPr>
          <p:cNvPr id="3" name="Content Placeholder 2"/>
          <p:cNvSpPr>
            <a:spLocks noGrp="1"/>
          </p:cNvSpPr>
          <p:nvPr>
            <p:ph idx="1"/>
          </p:nvPr>
        </p:nvSpPr>
        <p:spPr>
          <a:xfrm>
            <a:off x="677334" y="1367247"/>
            <a:ext cx="8762757" cy="5094514"/>
          </a:xfrm>
        </p:spPr>
        <p:txBody>
          <a:bodyPr>
            <a:normAutofit fontScale="92500" lnSpcReduction="10000"/>
          </a:bodyPr>
          <a:lstStyle/>
          <a:p>
            <a:pPr marL="0" indent="0" algn="ctr">
              <a:buNone/>
            </a:pPr>
            <a:r>
              <a:rPr lang="en-GB" sz="2000" dirty="0">
                <a:solidFill>
                  <a:schemeClr val="tx1"/>
                </a:solidFill>
              </a:rPr>
              <a:t>No question is too small or too silly. If you have thought of it, someone else might want to hear the answer too. </a:t>
            </a:r>
          </a:p>
          <a:p>
            <a:pPr marL="0" indent="0">
              <a:buNone/>
            </a:pPr>
            <a:endParaRPr lang="en-GB" sz="2000" dirty="0"/>
          </a:p>
          <a:p>
            <a:pPr marL="0" indent="0">
              <a:buNone/>
            </a:pPr>
            <a:endParaRPr lang="en-GB" sz="2000" dirty="0"/>
          </a:p>
          <a:p>
            <a:pPr marL="0" indent="0">
              <a:buNone/>
            </a:pPr>
            <a:endParaRPr lang="en-GB" sz="2000" dirty="0"/>
          </a:p>
          <a:p>
            <a:pPr marL="0" indent="0">
              <a:buNone/>
            </a:pPr>
            <a:endParaRPr lang="en-GB" sz="2000" dirty="0"/>
          </a:p>
          <a:p>
            <a:pPr marL="0" indent="0" algn="ctr">
              <a:buNone/>
            </a:pPr>
            <a:endParaRPr lang="en-GB" sz="2000" dirty="0"/>
          </a:p>
          <a:p>
            <a:pPr marL="0" indent="0" algn="ctr">
              <a:buNone/>
            </a:pPr>
            <a:endParaRPr lang="en-GB" sz="2000" dirty="0"/>
          </a:p>
          <a:p>
            <a:pPr marL="0" indent="0" algn="ctr">
              <a:buNone/>
            </a:pPr>
            <a:endParaRPr lang="en-GB" sz="2000" dirty="0"/>
          </a:p>
          <a:p>
            <a:pPr marL="0" indent="0" algn="ctr">
              <a:buNone/>
            </a:pPr>
            <a:r>
              <a:rPr lang="en-GB" sz="2000" dirty="0">
                <a:solidFill>
                  <a:schemeClr val="tx1"/>
                </a:solidFill>
              </a:rPr>
              <a:t>We aim to ensure that your child’s experience at Burstow is a happy and rewarding one, where they thrive, become confident learners and well rounded individuals. </a:t>
            </a:r>
          </a:p>
          <a:p>
            <a:pPr marL="0" indent="0" algn="ctr">
              <a:buNone/>
            </a:pPr>
            <a:r>
              <a:rPr lang="en-GB" sz="2000" dirty="0">
                <a:solidFill>
                  <a:schemeClr val="tx1"/>
                </a:solidFill>
              </a:rPr>
              <a:t>We look forward to working with both you and your children. </a:t>
            </a:r>
          </a:p>
          <a:p>
            <a:pPr marL="0" indent="0" algn="ctr">
              <a:buNone/>
            </a:pPr>
            <a:r>
              <a:rPr lang="en-GB" sz="2000" dirty="0">
                <a:solidFill>
                  <a:schemeClr val="tx1"/>
                </a:solidFill>
              </a:rPr>
              <a:t>See you in September!</a:t>
            </a:r>
          </a:p>
          <a:p>
            <a:endParaRPr lang="en-GB" dirty="0"/>
          </a:p>
          <a:p>
            <a:endParaRPr lang="en-GB" dirty="0"/>
          </a:p>
          <a:p>
            <a:endParaRPr lang="en-GB" dirty="0"/>
          </a:p>
        </p:txBody>
      </p:sp>
      <p:pic>
        <p:nvPicPr>
          <p:cNvPr id="5" name="Picture 4"/>
          <p:cNvPicPr>
            <a:picLocks noChangeAspect="1"/>
          </p:cNvPicPr>
          <p:nvPr/>
        </p:nvPicPr>
        <p:blipFill>
          <a:blip r:embed="rId2"/>
          <a:stretch>
            <a:fillRect/>
          </a:stretch>
        </p:blipFill>
        <p:spPr>
          <a:xfrm>
            <a:off x="3325546" y="2512556"/>
            <a:ext cx="3293392" cy="1699226"/>
          </a:xfrm>
          <a:prstGeom prst="rect">
            <a:avLst/>
          </a:prstGeom>
        </p:spPr>
      </p:pic>
    </p:spTree>
    <p:extLst>
      <p:ext uri="{BB962C8B-B14F-4D97-AF65-F5344CB8AC3E}">
        <p14:creationId xmlns:p14="http://schemas.microsoft.com/office/powerpoint/2010/main" val="378496764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1467</TotalTime>
  <Words>1973</Words>
  <Application>Microsoft Office PowerPoint</Application>
  <PresentationFormat>Widescreen</PresentationFormat>
  <Paragraphs>235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Facet</vt:lpstr>
      <vt:lpstr>Welcome to Owlets Nursery</vt:lpstr>
      <vt:lpstr>We wear our own clothes to Nursery </vt:lpstr>
      <vt:lpstr>Nursery Parents Meeting: 4th July 2025</vt:lpstr>
      <vt:lpstr>Meet the team:</vt:lpstr>
      <vt:lpstr>Provision: the options</vt:lpstr>
      <vt:lpstr>What is the Early Years Foundation Stage?  </vt:lpstr>
      <vt:lpstr>PowerPoint Presentation</vt:lpstr>
      <vt:lpstr>What is the Early Years Foundation Stage?</vt:lpstr>
      <vt:lpstr>Nursery: the first few weeks</vt:lpstr>
      <vt:lpstr>Communication is key</vt:lpstr>
      <vt:lpstr>How to support your child at home </vt:lpstr>
      <vt:lpstr>How to support your child at home</vt:lpstr>
      <vt:lpstr>Reading to your child at home</vt:lpstr>
      <vt:lpstr>“From babies to children in their early years and all the way through to early teens, reading brings profound and wide-ranging benefits that can have a lifelong positive impact on children’s lives.” </vt:lpstr>
      <vt:lpstr>The week before</vt:lpstr>
      <vt:lpstr> Children will need</vt:lpstr>
      <vt:lpstr>Other information</vt:lpstr>
      <vt:lpstr>Dates</vt:lpstr>
      <vt:lpstr>Frequently asked questions</vt:lpstr>
      <vt:lpstr>Remember….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Clare Morley</dc:creator>
  <cp:lastModifiedBy>Clare Morley</cp:lastModifiedBy>
  <cp:revision>62</cp:revision>
  <cp:lastPrinted>2024-06-20T20:16:45Z</cp:lastPrinted>
  <dcterms:created xsi:type="dcterms:W3CDTF">2023-07-01T12:42:36Z</dcterms:created>
  <dcterms:modified xsi:type="dcterms:W3CDTF">2025-07-16T07:10:01Z</dcterms:modified>
</cp:coreProperties>
</file>