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74" r:id="rId8"/>
    <p:sldId id="265" r:id="rId9"/>
    <p:sldId id="261" r:id="rId10"/>
    <p:sldId id="275" r:id="rId11"/>
    <p:sldId id="270" r:id="rId12"/>
    <p:sldId id="271" r:id="rId13"/>
    <p:sldId id="272" r:id="rId14"/>
    <p:sldId id="276" r:id="rId15"/>
    <p:sldId id="266" r:id="rId16"/>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26" autoAdjust="0"/>
    <p:restoredTop sz="95887" autoAdjust="0"/>
  </p:normalViewPr>
  <p:slideViewPr>
    <p:cSldViewPr snapToGrid="0">
      <p:cViewPr varScale="1">
        <p:scale>
          <a:sx n="117" d="100"/>
          <a:sy n="117" d="100"/>
        </p:scale>
        <p:origin x="108" y="6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7/15/2026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uidance/complete-the-pe-and-sport-premium-expenditure-reporting-return?utm_source=chatgpt.com"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hyperlink" Target="https://www.gov.uk/government/publications/pe-and-sport-premium-conditions-of-grant-2024-to-2025?utm_source=chatgpt.com" TargetMode="External"/><Relationship Id="rId4" Type="http://schemas.openxmlformats.org/officeDocument/2006/relationships/hyperlink" Target="https://www.gov.uk/guidance/pe-and-sport-premium-for-primary-school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
        <p:nvSpPr>
          <p:cNvPr id="2" name="Rectangle 1"/>
          <p:cNvSpPr/>
          <p:nvPr/>
        </p:nvSpPr>
        <p:spPr>
          <a:xfrm>
            <a:off x="3646016" y="3273203"/>
            <a:ext cx="2469463" cy="4834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i="1" dirty="0">
                <a:solidFill>
                  <a:schemeClr val="tx1"/>
                </a:solidFill>
              </a:rPr>
              <a:t>Jacqui Hosking &amp; Rhea Page</a:t>
            </a:r>
          </a:p>
          <a:p>
            <a:pPr algn="ctr"/>
            <a:r>
              <a:rPr lang="en-GB" sz="1100" b="1" i="1" dirty="0">
                <a:solidFill>
                  <a:schemeClr val="tx1"/>
                </a:solidFill>
              </a:rPr>
              <a:t>Burstow Primary School  </a:t>
            </a:r>
          </a:p>
        </p:txBody>
      </p:sp>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63646"/>
            <a:ext cx="5695149"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reporting return.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can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upload</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data</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(including</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swimming) from this template onto this platform once it becomes accessible.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Before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how</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going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for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should</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reflect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and evaluate the impact of your use of you PE and sport premium funding in 2024/25.</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should 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evaluation</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of</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last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to help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what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 year, how you will do it, and what impact you expect it to have. </a:t>
            </a: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Complete the PE and sport premium expenditure reporting return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PE and sport premium for primary schools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5"/>
              </a:rPr>
              <a:t>PE and sport premium: conditions of grant 2024 to 2025 -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i="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dirty="0"/>
              <a:t>Remember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800044012"/>
              </p:ext>
            </p:extLst>
          </p:nvPr>
        </p:nvGraphicFramePr>
        <p:xfrm>
          <a:off x="298297" y="1672070"/>
          <a:ext cx="5530128" cy="195344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solidFill>
                            <a:schemeClr val="tx1"/>
                          </a:solidFill>
                          <a:effectLst/>
                          <a:latin typeface="Calibri" panose="020F0502020204030204" pitchFamily="34" charset="0"/>
                          <a:cs typeface="Calibri" panose="020F0502020204030204" pitchFamily="34" charset="0"/>
                        </a:rPr>
                        <a:t>1. </a:t>
                      </a:r>
                      <a:r>
                        <a:rPr lang="en-US" sz="700" dirty="0">
                          <a:solidFill>
                            <a:schemeClr val="tx1"/>
                          </a:solidFill>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solidFill>
                            <a:schemeClr val="tx1"/>
                          </a:solidFill>
                          <a:effectLst/>
                          <a:latin typeface="Calibri" panose="020F0502020204030204" pitchFamily="34" charset="0"/>
                          <a:cs typeface="Calibri" panose="020F0502020204030204" pitchFamily="34" charset="0"/>
                        </a:rPr>
                        <a:t>metres</a:t>
                      </a:r>
                      <a:r>
                        <a:rPr lang="en-US" sz="700" dirty="0">
                          <a:solidFill>
                            <a:schemeClr val="tx1"/>
                          </a:solidFill>
                          <a:effectLst/>
                          <a:latin typeface="Calibri" panose="020F0502020204030204" pitchFamily="34" charset="0"/>
                          <a:cs typeface="Calibri" panose="020F0502020204030204" pitchFamily="34" charset="0"/>
                        </a:rPr>
                        <a:t>. </a:t>
                      </a:r>
                      <a:endParaRPr lang="en-GB" sz="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For children in Year 6 70% of children can swim 25 </a:t>
                      </a:r>
                      <a:r>
                        <a:rPr lang="en-US" sz="700" dirty="0" err="1">
                          <a:latin typeface="Calibri" panose="020F0502020204030204" pitchFamily="34" charset="0"/>
                          <a:cs typeface="Calibri" panose="020F0502020204030204" pitchFamily="34" charset="0"/>
                        </a:rPr>
                        <a:t>metres</a:t>
                      </a:r>
                      <a:r>
                        <a:rPr lang="en-US" sz="700" dirty="0">
                          <a:latin typeface="Calibri" panose="020F0502020204030204" pitchFamily="34" charset="0"/>
                          <a:cs typeface="Calibri" panose="020F0502020204030204" pitchFamily="34" charset="0"/>
                        </a:rPr>
                        <a:t>. </a:t>
                      </a:r>
                    </a:p>
                    <a:p>
                      <a:r>
                        <a:rPr lang="en-US" sz="700" dirty="0">
                          <a:latin typeface="Calibri" panose="020F0502020204030204" pitchFamily="34" charset="0"/>
                          <a:cs typeface="Calibri" panose="020F0502020204030204" pitchFamily="34" charset="0"/>
                        </a:rPr>
                        <a:t>Children have been offered swimming lessons lower down in the school to then enable them the opportunity to reach swimming 25m earlier. This also gives scope to highlight children who cannot swim 25m in Year 3 and gives them chance to achieve it in Year 4, 5 or 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who could not swim 25m could have been offered catch up lessons. Children could have repeated swimming lessons with Year 3 children who attended this year.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5164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771086315"/>
              </p:ext>
            </p:extLst>
          </p:nvPr>
        </p:nvGraphicFramePr>
        <p:xfrm>
          <a:off x="321734" y="167948"/>
          <a:ext cx="5530128" cy="4105838"/>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69228">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87113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2. Engagement</a:t>
                      </a:r>
                      <a:r>
                        <a:rPr lang="en-US" sz="700" baseline="0" dirty="0">
                          <a:latin typeface="Calibri" panose="020F0502020204030204" pitchFamily="34" charset="0"/>
                          <a:cs typeface="Calibri" panose="020F0502020204030204" pitchFamily="34" charset="0"/>
                        </a:rPr>
                        <a:t> of pupils in regular  physical activity: Embedding forest school as a form of physical activity </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latin typeface="Calibri" panose="020F0502020204030204" pitchFamily="34" charset="0"/>
                          <a:ea typeface="+mn-ea"/>
                          <a:cs typeface="Calibri" panose="020F0502020204030204" pitchFamily="34" charset="0"/>
                        </a:rPr>
                        <a:t>Forest School sessions provided regular opportunities for pupils to be physically active outdoors through den building, climbing, balancing, transporting materials and exploring the natural environment.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latin typeface="Calibri" panose="020F0502020204030204" pitchFamily="34" charset="0"/>
                          <a:ea typeface="+mn-ea"/>
                          <a:cs typeface="Calibri" panose="020F0502020204030204" pitchFamily="34" charset="0"/>
                        </a:rPr>
                        <a:t>Engagement was particularly strong amongst pupils who are less likely to participate in traditional sports.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latin typeface="Calibri" panose="020F0502020204030204" pitchFamily="34" charset="0"/>
                          <a:ea typeface="+mn-ea"/>
                          <a:cs typeface="Calibri" panose="020F0502020204030204" pitchFamily="34" charset="0"/>
                        </a:rPr>
                        <a:t>Pupils demonstrated increased confidence, resilience and teamwork skills during sessions. Teachers reported improved concentration and readiness to learn following Forest School activities.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latin typeface="Calibri" panose="020F0502020204030204" pitchFamily="34" charset="0"/>
                          <a:ea typeface="+mn-ea"/>
                          <a:cs typeface="Calibri" panose="020F0502020204030204" pitchFamily="34" charset="0"/>
                        </a:rPr>
                        <a:t> High attendance and positive pupil voice indicated that Forest School was valued by pupils.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latin typeface="Calibri" panose="020F0502020204030204" pitchFamily="34" charset="0"/>
                          <a:ea typeface="+mn-ea"/>
                          <a:cs typeface="Calibri" panose="020F0502020204030204" pitchFamily="34" charset="0"/>
                        </a:rPr>
                        <a:t>Evidence: attendance records, pupil questionnaires, teacher observations, behaviour records, Forest School assessments.</a:t>
                      </a:r>
                      <a:endParaRPr lang="en-US" sz="700" kern="1200" baseline="0" dirty="0">
                        <a:solidFill>
                          <a:schemeClr val="dk1"/>
                        </a:solidFill>
                        <a:latin typeface="Calibri" panose="020F0502020204030204" pitchFamily="34" charset="0"/>
                        <a:ea typeface="+mn-ea"/>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Could</a:t>
                      </a:r>
                      <a:r>
                        <a:rPr lang="en-US" sz="700" baseline="0" dirty="0">
                          <a:latin typeface="Calibri" panose="020F0502020204030204" pitchFamily="34" charset="0"/>
                          <a:cs typeface="Calibri" panose="020F0502020204030204" pitchFamily="34" charset="0"/>
                        </a:rPr>
                        <a:t> benefit from having more sessions for our targeted underserved/reluctant participators to engage them further in physical activity.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baseline="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latin typeface="Calibri" panose="020F0502020204030204" pitchFamily="34" charset="0"/>
                          <a:ea typeface="+mn-ea"/>
                          <a:cs typeface="Calibri" panose="020F0502020204030204" pitchFamily="34" charset="0"/>
                        </a:rPr>
                        <a:t>Tracking the direct impact on physical activity levels was difficult due to limited baseline data.</a:t>
                      </a:r>
                      <a:endParaRPr lang="en-US" sz="700" kern="1200" baseline="0" dirty="0">
                        <a:solidFill>
                          <a:schemeClr val="dk1"/>
                        </a:solidFill>
                        <a:latin typeface="Calibri" panose="020F0502020204030204" pitchFamily="34" charset="0"/>
                        <a:ea typeface="+mn-ea"/>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baseline="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682678">
                <a:tc>
                  <a:txBody>
                    <a:bodyPr/>
                    <a:lstStyle/>
                    <a:p>
                      <a:endParaRPr lang="en-US" sz="700" dirty="0">
                        <a:highlight>
                          <a:srgbClr val="FFFF00"/>
                        </a:highligh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r>
                        <a:rPr lang="en-US" sz="700" baseline="0" dirty="0">
                          <a:effectLst/>
                          <a:latin typeface="Calibri" panose="020F0502020204030204" pitchFamily="34" charset="0"/>
                          <a:cs typeface="Calibri" panose="020F0502020204030204" pitchFamily="34" charset="0"/>
                        </a:rPr>
                        <a:t> – CPD for teachers to maximize lesson activity- high quality equipment to ensure inclusive, effective participation  </a:t>
                      </a:r>
                      <a:endParaRPr lang="en-US" sz="700" dirty="0">
                        <a:latin typeface="Calibri" panose="020F0502020204030204" pitchFamily="34" charset="0"/>
                        <a:cs typeface="Calibri" panose="020F0502020204030204" pitchFamily="34" charset="0"/>
                      </a:endParaRPr>
                    </a:p>
                    <a:p>
                      <a:endParaRPr lang="en-US" sz="700" dirty="0">
                        <a:highlight>
                          <a:srgbClr val="FFFF00"/>
                        </a:highligh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highlight>
                          <a:srgbClr val="FFFF00"/>
                        </a:highlight>
                        <a:latin typeface="Calibri" panose="020F0502020204030204" pitchFamily="34" charset="0"/>
                        <a:cs typeface="Calibri" panose="020F0502020204030204" pitchFamily="34" charset="0"/>
                      </a:endParaRPr>
                    </a:p>
                    <a:p>
                      <a:r>
                        <a:rPr lang="en-GB" sz="700" kern="1200" baseline="0" dirty="0">
                          <a:solidFill>
                            <a:schemeClr val="dk1"/>
                          </a:solidFill>
                          <a:effectLst/>
                          <a:latin typeface="Calibri" panose="020F0502020204030204" pitchFamily="34" charset="0"/>
                          <a:ea typeface="+mn-ea"/>
                          <a:cs typeface="Calibri" panose="020F0502020204030204" pitchFamily="34" charset="0"/>
                        </a:rPr>
                        <a:t>Teachers implemented a wider range of activities and differentiation strategies to support SEND and less active pupils.</a:t>
                      </a:r>
                    </a:p>
                    <a:p>
                      <a:r>
                        <a:rPr lang="en-GB" sz="700" kern="1200" baseline="0" dirty="0">
                          <a:solidFill>
                            <a:schemeClr val="dk1"/>
                          </a:solidFill>
                          <a:effectLst/>
                          <a:latin typeface="Calibri" panose="020F0502020204030204" pitchFamily="34" charset="0"/>
                          <a:ea typeface="+mn-ea"/>
                          <a:cs typeface="Calibri" panose="020F0502020204030204" pitchFamily="34" charset="0"/>
                        </a:rPr>
                        <a:t>New equipment improved participation rates by ensuring all pupils could take part simultaneously. Pupils were more engaged during lessons due to improved resources and lesson delivery. Increased opportunities for active learning resulted in higher levels of moderate to vigorous physical activity during PE.</a:t>
                      </a:r>
                      <a:r>
                        <a:rPr lang="en-GB" sz="800" dirty="0"/>
                        <a:t> </a:t>
                      </a:r>
                    </a:p>
                    <a:p>
                      <a:r>
                        <a:rPr lang="en-GB" sz="700" kern="1200" baseline="0" dirty="0">
                          <a:solidFill>
                            <a:schemeClr val="dk1"/>
                          </a:solidFill>
                          <a:effectLst/>
                          <a:latin typeface="Calibri" panose="020F0502020204030204" pitchFamily="34" charset="0"/>
                          <a:ea typeface="+mn-ea"/>
                          <a:cs typeface="Calibri" panose="020F0502020204030204" pitchFamily="34" charset="0"/>
                        </a:rPr>
                        <a:t>Evidence</a:t>
                      </a:r>
                      <a:r>
                        <a:rPr lang="en-GB" sz="800" kern="1200" baseline="0" dirty="0">
                          <a:solidFill>
                            <a:schemeClr val="dk1"/>
                          </a:solidFill>
                          <a:effectLst/>
                          <a:latin typeface="Calibri" panose="020F0502020204030204" pitchFamily="34" charset="0"/>
                          <a:ea typeface="+mn-ea"/>
                          <a:cs typeface="Calibri" panose="020F0502020204030204" pitchFamily="34" charset="0"/>
                        </a:rPr>
                        <a:t>: </a:t>
                      </a:r>
                      <a:r>
                        <a:rPr lang="en-GB" sz="700" kern="1200" baseline="0" dirty="0">
                          <a:solidFill>
                            <a:schemeClr val="dk1"/>
                          </a:solidFill>
                          <a:effectLst/>
                          <a:latin typeface="Calibri" panose="020F0502020204030204" pitchFamily="34" charset="0"/>
                          <a:ea typeface="+mn-ea"/>
                          <a:cs typeface="Calibri" panose="020F0502020204030204" pitchFamily="34" charset="0"/>
                        </a:rPr>
                        <a:t>staff surveys, lesson observations, PE monitoring, pupil voice, participation records.</a:t>
                      </a:r>
                      <a:endParaRPr lang="en-US" sz="700" kern="1200" baseline="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effectLst/>
                          <a:latin typeface="Calibri" panose="020F0502020204030204" pitchFamily="34" charset="0"/>
                          <a:ea typeface="+mn-ea"/>
                          <a:cs typeface="Calibri" panose="020F0502020204030204" pitchFamily="34" charset="0"/>
                        </a:rPr>
                        <a:t>Some staff still require additional support in specific areas of PE delivery.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effectLst/>
                          <a:latin typeface="Calibri" panose="020F0502020204030204" pitchFamily="34" charset="0"/>
                          <a:ea typeface="+mn-ea"/>
                          <a:cs typeface="Calibri" panose="020F0502020204030204" pitchFamily="34" charset="0"/>
                        </a:rPr>
                        <a:t>New equipment was not used consistently across all year groups.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effectLst/>
                          <a:latin typeface="Calibri" panose="020F0502020204030204" pitchFamily="34" charset="0"/>
                          <a:ea typeface="+mn-ea"/>
                          <a:cs typeface="Calibri" panose="020F0502020204030204" pitchFamily="34" charset="0"/>
                        </a:rPr>
                        <a:t>Staff turnover meant that some training benefits were lost and needed repeating.</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effectLst/>
                          <a:latin typeface="Calibri" panose="020F0502020204030204" pitchFamily="34" charset="0"/>
                          <a:ea typeface="+mn-ea"/>
                          <a:cs typeface="Calibri" panose="020F0502020204030204" pitchFamily="34" charset="0"/>
                        </a:rPr>
                        <a:t>Evidence: staff feedback, monitoring records, PE action plan reviews.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kern="1200" baseline="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59264" y="17556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011797268"/>
              </p:ext>
            </p:extLst>
          </p:nvPr>
        </p:nvGraphicFramePr>
        <p:xfrm>
          <a:off x="241825" y="283020"/>
          <a:ext cx="5530128" cy="37033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dirty="0">
                          <a:solidFill>
                            <a:schemeClr val="dk1"/>
                          </a:solidFill>
                          <a:effectLst/>
                          <a:latin typeface="Calibri" panose="020F0502020204030204" pitchFamily="34" charset="0"/>
                          <a:ea typeface="+mn-ea"/>
                          <a:cs typeface="Calibri" panose="020F0502020204030204" pitchFamily="34" charset="0"/>
                        </a:rPr>
                        <a:t>A wider range of sports and physical activities was offered throughout the year, including activities beyond the traditional PE curriculum.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dirty="0">
                          <a:solidFill>
                            <a:schemeClr val="dk1"/>
                          </a:solidFill>
                          <a:effectLst/>
                          <a:latin typeface="Calibri" panose="020F0502020204030204" pitchFamily="34" charset="0"/>
                          <a:ea typeface="+mn-ea"/>
                          <a:cs typeface="Calibri" panose="020F0502020204030204" pitchFamily="34" charset="0"/>
                        </a:rPr>
                        <a:t>Equal opportunities were provided for boys and girls to participate in clubs, competitions and leadership roles (Sports Squad,</a:t>
                      </a:r>
                      <a:r>
                        <a:rPr lang="en-GB" sz="700" kern="1200" baseline="0" dirty="0">
                          <a:solidFill>
                            <a:schemeClr val="dk1"/>
                          </a:solidFill>
                          <a:effectLst/>
                          <a:latin typeface="Calibri" panose="020F0502020204030204" pitchFamily="34" charset="0"/>
                          <a:ea typeface="+mn-ea"/>
                          <a:cs typeface="Calibri" panose="020F0502020204030204" pitchFamily="34" charset="0"/>
                        </a:rPr>
                        <a:t> sports day helpers)</a:t>
                      </a:r>
                      <a:r>
                        <a:rPr lang="en-GB" sz="700" kern="1200" dirty="0">
                          <a:solidFill>
                            <a:schemeClr val="dk1"/>
                          </a:solidFill>
                          <a:effectLst/>
                          <a:latin typeface="Calibri" panose="020F0502020204030204" pitchFamily="34" charset="0"/>
                          <a:ea typeface="+mn-ea"/>
                          <a:cs typeface="Calibri" panose="020F0502020204030204" pitchFamily="34" charset="0"/>
                        </a:rPr>
                        <a:t>.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dirty="0">
                          <a:solidFill>
                            <a:schemeClr val="dk1"/>
                          </a:solidFill>
                          <a:effectLst/>
                          <a:latin typeface="Calibri" panose="020F0502020204030204" pitchFamily="34" charset="0"/>
                          <a:ea typeface="+mn-ea"/>
                          <a:cs typeface="Calibri" panose="020F0502020204030204" pitchFamily="34" charset="0"/>
                        </a:rPr>
                        <a:t>Participation rates increased across different pupil groups, including girls, SEND pupils and disadvantaged pupils.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dirty="0">
                          <a:solidFill>
                            <a:schemeClr val="dk1"/>
                          </a:solidFill>
                          <a:effectLst/>
                          <a:latin typeface="Calibri" panose="020F0502020204030204" pitchFamily="34" charset="0"/>
                          <a:ea typeface="+mn-ea"/>
                          <a:cs typeface="Calibri" panose="020F0502020204030204" pitchFamily="34" charset="0"/>
                        </a:rPr>
                        <a:t>Pupil voice indicated increased enjoyment and willingness to try new activities.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dirty="0">
                          <a:solidFill>
                            <a:schemeClr val="dk1"/>
                          </a:solidFill>
                          <a:effectLst/>
                          <a:latin typeface="Calibri" panose="020F0502020204030204" pitchFamily="34" charset="0"/>
                          <a:ea typeface="+mn-ea"/>
                          <a:cs typeface="Calibri" panose="020F0502020204030204" pitchFamily="34" charset="0"/>
                        </a:rPr>
                        <a:t>Lunchtime and after-school clubs provided additional opportunities for physical activity.</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dirty="0">
                          <a:solidFill>
                            <a:schemeClr val="dk1"/>
                          </a:solidFill>
                          <a:effectLst/>
                          <a:latin typeface="Calibri" panose="020F0502020204030204" pitchFamily="34" charset="0"/>
                          <a:ea typeface="+mn-ea"/>
                          <a:cs typeface="Calibri" panose="020F0502020204030204" pitchFamily="34" charset="0"/>
                        </a:rPr>
                        <a:t>Evidence: club registers, participation data underserved</a:t>
                      </a:r>
                      <a:r>
                        <a:rPr lang="en-GB" sz="700" kern="1200" baseline="0" dirty="0">
                          <a:solidFill>
                            <a:schemeClr val="dk1"/>
                          </a:solidFill>
                          <a:effectLst/>
                          <a:latin typeface="Calibri" panose="020F0502020204030204" pitchFamily="34" charset="0"/>
                          <a:ea typeface="+mn-ea"/>
                          <a:cs typeface="Calibri" panose="020F0502020204030204" pitchFamily="34" charset="0"/>
                        </a:rPr>
                        <a:t> and SEND records</a:t>
                      </a:r>
                      <a:r>
                        <a:rPr lang="en-GB" sz="700" kern="1200" dirty="0">
                          <a:solidFill>
                            <a:schemeClr val="dk1"/>
                          </a:solidFill>
                          <a:effectLst/>
                          <a:latin typeface="Calibri" panose="020F0502020204030204" pitchFamily="34" charset="0"/>
                          <a:ea typeface="+mn-ea"/>
                          <a:cs typeface="Calibri" panose="020F0502020204030204" pitchFamily="34" charset="0"/>
                        </a:rPr>
                        <a:t>, pupil surveys, competition records,</a:t>
                      </a:r>
                      <a:r>
                        <a:rPr lang="en-GB" sz="700" kern="1200" baseline="0" dirty="0">
                          <a:solidFill>
                            <a:schemeClr val="dk1"/>
                          </a:solidFill>
                          <a:effectLst/>
                          <a:latin typeface="Calibri" panose="020F0502020204030204" pitchFamily="34" charset="0"/>
                          <a:ea typeface="+mn-ea"/>
                          <a:cs typeface="Calibri" panose="020F0502020204030204" pitchFamily="34" charset="0"/>
                        </a:rPr>
                        <a:t> staff communication. </a:t>
                      </a:r>
                      <a:endParaRPr lang="en-US" sz="700" kern="120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kern="1200" dirty="0">
                          <a:solidFill>
                            <a:schemeClr val="dk1"/>
                          </a:solidFill>
                          <a:effectLst/>
                          <a:latin typeface="Calibri" panose="020F0502020204030204" pitchFamily="34" charset="0"/>
                          <a:ea typeface="+mn-ea"/>
                          <a:cs typeface="Calibri" panose="020F0502020204030204" pitchFamily="34" charset="0"/>
                        </a:rPr>
                        <a:t>Some activities reached capacity quickly, limiting access for all pupils- </a:t>
                      </a:r>
                      <a:r>
                        <a:rPr lang="en-GB" sz="700" kern="1200" dirty="0" err="1">
                          <a:solidFill>
                            <a:schemeClr val="dk1"/>
                          </a:solidFill>
                          <a:effectLst/>
                          <a:latin typeface="Calibri" panose="020F0502020204030204" pitchFamily="34" charset="0"/>
                          <a:ea typeface="+mn-ea"/>
                          <a:cs typeface="Calibri" panose="020F0502020204030204" pitchFamily="34" charset="0"/>
                        </a:rPr>
                        <a:t>e.g</a:t>
                      </a:r>
                      <a:r>
                        <a:rPr lang="en-GB" sz="700" kern="1200" dirty="0">
                          <a:solidFill>
                            <a:schemeClr val="dk1"/>
                          </a:solidFill>
                          <a:effectLst/>
                          <a:latin typeface="Calibri" panose="020F0502020204030204" pitchFamily="34" charset="0"/>
                          <a:ea typeface="+mn-ea"/>
                          <a:cs typeface="Calibri" panose="020F0502020204030204" pitchFamily="34" charset="0"/>
                        </a:rPr>
                        <a:t> underserved and SEND.</a:t>
                      </a:r>
                    </a:p>
                    <a:p>
                      <a:r>
                        <a:rPr lang="en-GB" sz="700" kern="1200" dirty="0">
                          <a:solidFill>
                            <a:schemeClr val="dk1"/>
                          </a:solidFill>
                          <a:effectLst/>
                          <a:latin typeface="Calibri" panose="020F0502020204030204" pitchFamily="34" charset="0"/>
                          <a:ea typeface="+mn-ea"/>
                          <a:cs typeface="Calibri" panose="020F0502020204030204" pitchFamily="34" charset="0"/>
                        </a:rPr>
                        <a:t> Certain year groups had fewer opportunities due to staffing or timetable constraints. </a:t>
                      </a:r>
                    </a:p>
                    <a:p>
                      <a:r>
                        <a:rPr lang="en-GB" sz="700" kern="1200" dirty="0">
                          <a:solidFill>
                            <a:schemeClr val="dk1"/>
                          </a:solidFill>
                          <a:effectLst/>
                          <a:latin typeface="Calibri" panose="020F0502020204030204" pitchFamily="34" charset="0"/>
                          <a:ea typeface="+mn-ea"/>
                          <a:cs typeface="Calibri" panose="020F0502020204030204" pitchFamily="34" charset="0"/>
                        </a:rPr>
                        <a:t>Participation by some targeted groups </a:t>
                      </a:r>
                      <a:r>
                        <a:rPr lang="en-GB" sz="700" kern="1200" dirty="0" err="1">
                          <a:solidFill>
                            <a:schemeClr val="dk1"/>
                          </a:solidFill>
                          <a:effectLst/>
                          <a:latin typeface="Calibri" panose="020F0502020204030204" pitchFamily="34" charset="0"/>
                          <a:ea typeface="+mn-ea"/>
                          <a:cs typeface="Calibri" panose="020F0502020204030204" pitchFamily="34" charset="0"/>
                        </a:rPr>
                        <a:t>e.g</a:t>
                      </a:r>
                      <a:r>
                        <a:rPr lang="en-GB" sz="700" kern="1200" dirty="0">
                          <a:solidFill>
                            <a:schemeClr val="dk1"/>
                          </a:solidFill>
                          <a:effectLst/>
                          <a:latin typeface="Calibri" panose="020F0502020204030204" pitchFamily="34" charset="0"/>
                          <a:ea typeface="+mn-ea"/>
                          <a:cs typeface="Calibri" panose="020F0502020204030204" pitchFamily="34" charset="0"/>
                        </a:rPr>
                        <a:t> girls,</a:t>
                      </a:r>
                      <a:r>
                        <a:rPr lang="en-GB" sz="700" kern="1200" baseline="0" dirty="0">
                          <a:solidFill>
                            <a:schemeClr val="dk1"/>
                          </a:solidFill>
                          <a:effectLst/>
                          <a:latin typeface="Calibri" panose="020F0502020204030204" pitchFamily="34" charset="0"/>
                          <a:ea typeface="+mn-ea"/>
                          <a:cs typeface="Calibri" panose="020F0502020204030204" pitchFamily="34" charset="0"/>
                        </a:rPr>
                        <a:t> SEND </a:t>
                      </a:r>
                      <a:r>
                        <a:rPr lang="en-GB" sz="700" kern="1200" dirty="0">
                          <a:solidFill>
                            <a:schemeClr val="dk1"/>
                          </a:solidFill>
                          <a:effectLst/>
                          <a:latin typeface="Calibri" panose="020F0502020204030204" pitchFamily="34" charset="0"/>
                          <a:ea typeface="+mn-ea"/>
                          <a:cs typeface="Calibri" panose="020F0502020204030204" pitchFamily="34" charset="0"/>
                        </a:rPr>
                        <a:t>remained lower than hoped and requires further intervention. </a:t>
                      </a:r>
                    </a:p>
                    <a:p>
                      <a:r>
                        <a:rPr lang="en-GB" sz="700" kern="1200" dirty="0">
                          <a:solidFill>
                            <a:schemeClr val="dk1"/>
                          </a:solidFill>
                          <a:effectLst/>
                          <a:latin typeface="Calibri" panose="020F0502020204030204" pitchFamily="34" charset="0"/>
                          <a:ea typeface="+mn-ea"/>
                          <a:cs typeface="Calibri" panose="020F0502020204030204" pitchFamily="34" charset="0"/>
                        </a:rPr>
                        <a:t>Additional pupil voice work is needed to identify activities that would engage less active pupils and underserved.</a:t>
                      </a:r>
                    </a:p>
                    <a:p>
                      <a:r>
                        <a:rPr lang="en-GB" sz="700" kern="1200" baseline="0" dirty="0">
                          <a:solidFill>
                            <a:schemeClr val="dk1"/>
                          </a:solidFill>
                          <a:effectLst/>
                          <a:latin typeface="Calibri" panose="020F0502020204030204" pitchFamily="34" charset="0"/>
                          <a:ea typeface="+mn-ea"/>
                          <a:cs typeface="Calibri" panose="020F0502020204030204" pitchFamily="34" charset="0"/>
                        </a:rPr>
                        <a:t>Evidence: club attendance records, participation analysis, pupil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5.Increase</a:t>
                      </a:r>
                      <a:r>
                        <a:rPr lang="en-US" sz="700" baseline="0" dirty="0">
                          <a:latin typeface="Calibri" panose="020F0502020204030204" pitchFamily="34" charset="0"/>
                          <a:cs typeface="Calibri" panose="020F0502020204030204" pitchFamily="34" charset="0"/>
                        </a:rPr>
                        <a:t> the range of children participating in competitive sport</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latin typeface="Calibri" panose="020F0502020204030204" pitchFamily="34" charset="0"/>
                          <a:ea typeface="+mn-ea"/>
                          <a:cs typeface="Calibri" panose="020F0502020204030204" pitchFamily="34" charset="0"/>
                        </a:rPr>
                        <a:t>More pupils represented the school in competitive sport compared to previous years. Participation opportunities were extended beyond the most able pupils through inclusive festivals and development events.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latin typeface="Calibri" panose="020F0502020204030204" pitchFamily="34" charset="0"/>
                          <a:ea typeface="+mn-ea"/>
                          <a:cs typeface="Calibri" panose="020F0502020204030204" pitchFamily="34" charset="0"/>
                        </a:rPr>
                        <a:t>Teams participated in a wider range of competitions and sporting events. Increased confidence and sporting skills were observed amongst pupils attending competitions.</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baseline="0" dirty="0">
                          <a:solidFill>
                            <a:schemeClr val="dk1"/>
                          </a:solidFill>
                          <a:latin typeface="Calibri" panose="020F0502020204030204" pitchFamily="34" charset="0"/>
                          <a:ea typeface="+mn-ea"/>
                          <a:cs typeface="Calibri" panose="020F0502020204030204" pitchFamily="34" charset="0"/>
                        </a:rPr>
                        <a:t>Pupils demonstrated positive attitudes, teamwork and resilience when representing the school.</a:t>
                      </a:r>
                      <a:r>
                        <a:rPr lang="en-GB" sz="800" b="1" dirty="0"/>
                        <a:t> </a:t>
                      </a:r>
                      <a:r>
                        <a:rPr lang="en-GB" sz="700" kern="1200" baseline="0" dirty="0">
                          <a:solidFill>
                            <a:schemeClr val="dk1"/>
                          </a:solidFill>
                          <a:latin typeface="Calibri" panose="020F0502020204030204" pitchFamily="34" charset="0"/>
                          <a:ea typeface="+mn-ea"/>
                          <a:cs typeface="Calibri" panose="020F0502020204030204" pitchFamily="34" charset="0"/>
                        </a:rPr>
                        <a:t>Evidence: competition records, participation figures, pupil voice, staff observations.</a:t>
                      </a:r>
                      <a:endParaRPr lang="en-US" sz="700" kern="1200" baseline="0" dirty="0">
                        <a:solidFill>
                          <a:schemeClr val="dk1"/>
                        </a:solidFill>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kern="1200" baseline="0" dirty="0">
                          <a:solidFill>
                            <a:schemeClr val="dk1"/>
                          </a:solidFill>
                          <a:latin typeface="Calibri" panose="020F0502020204030204" pitchFamily="34" charset="0"/>
                          <a:ea typeface="+mn-ea"/>
                          <a:cs typeface="Calibri" panose="020F0502020204030204" pitchFamily="34" charset="0"/>
                        </a:rPr>
                        <a:t>Competition places were limited, meaning not all interested pupils could participate. </a:t>
                      </a:r>
                    </a:p>
                    <a:p>
                      <a:r>
                        <a:rPr lang="en-GB" sz="700" kern="1200" baseline="0" dirty="0">
                          <a:solidFill>
                            <a:schemeClr val="dk1"/>
                          </a:solidFill>
                          <a:latin typeface="Calibri" panose="020F0502020204030204" pitchFamily="34" charset="0"/>
                          <a:ea typeface="+mn-ea"/>
                          <a:cs typeface="Calibri" panose="020F0502020204030204" pitchFamily="34" charset="0"/>
                        </a:rPr>
                        <a:t>Transport and staffing availability restricted attendance at some events. </a:t>
                      </a:r>
                    </a:p>
                    <a:p>
                      <a:r>
                        <a:rPr lang="en-GB" sz="700" kern="1200" baseline="0" dirty="0">
                          <a:solidFill>
                            <a:schemeClr val="dk1"/>
                          </a:solidFill>
                          <a:latin typeface="Calibri" panose="020F0502020204030204" pitchFamily="34" charset="0"/>
                          <a:ea typeface="+mn-ea"/>
                          <a:cs typeface="Calibri" panose="020F0502020204030204" pitchFamily="34" charset="0"/>
                        </a:rPr>
                        <a:t>Some pupil groups remain underrepresented in competitive sport and require targeted support. </a:t>
                      </a:r>
                    </a:p>
                    <a:p>
                      <a:r>
                        <a:rPr lang="en-GB" sz="700" kern="1200" baseline="0" dirty="0">
                          <a:solidFill>
                            <a:schemeClr val="dk1"/>
                          </a:solidFill>
                          <a:latin typeface="Calibri" panose="020F0502020204030204" pitchFamily="34" charset="0"/>
                          <a:ea typeface="+mn-ea"/>
                          <a:cs typeface="Calibri" panose="020F0502020204030204" pitchFamily="34" charset="0"/>
                        </a:rPr>
                        <a:t>Further opportunities are needed for intra-school competition to increase participation. </a:t>
                      </a:r>
                    </a:p>
                    <a:p>
                      <a:r>
                        <a:rPr lang="en-GB" sz="700" kern="1200" baseline="0" dirty="0">
                          <a:solidFill>
                            <a:schemeClr val="dk1"/>
                          </a:solidFill>
                          <a:latin typeface="Calibri" panose="020F0502020204030204" pitchFamily="34" charset="0"/>
                          <a:ea typeface="+mn-ea"/>
                          <a:cs typeface="Calibri" panose="020F0502020204030204" pitchFamily="34" charset="0"/>
                        </a:rPr>
                        <a:t>Evidence: competition registers, event records, participation tracking.</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40046" y="-131613"/>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3156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100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1000" dirty="0"/>
              <a:t>Think about specific areas of need such as </a:t>
            </a:r>
            <a:r>
              <a:rPr lang="en-US" sz="1000" b="1" dirty="0"/>
              <a:t>inactive girls, SEND and disadvantaged pupils</a:t>
            </a:r>
          </a:p>
          <a:p>
            <a:pPr marL="171450" indent="-171450">
              <a:lnSpc>
                <a:spcPct val="124000"/>
              </a:lnSpc>
              <a:buFont typeface="Arial" panose="020B0604020202020204" pitchFamily="34" charset="0"/>
              <a:buChar char="•"/>
            </a:pPr>
            <a:r>
              <a:rPr lang="en-US" sz="100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1000" dirty="0"/>
              <a:t>Consider which of the 5 key areas improvements will be focusing on:</a:t>
            </a:r>
          </a:p>
          <a:p>
            <a:pPr marL="228600" indent="-228600">
              <a:lnSpc>
                <a:spcPct val="124000"/>
              </a:lnSpc>
              <a:buFont typeface="+mj-lt"/>
              <a:buAutoNum type="arabicPeriod"/>
            </a:pPr>
            <a:r>
              <a:rPr lang="en-US" sz="9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900" dirty="0"/>
              <a:t>Increasing engagement of all pupils in regular physical activity and sporting activities</a:t>
            </a:r>
          </a:p>
          <a:p>
            <a:pPr marL="228600" indent="-228600">
              <a:lnSpc>
                <a:spcPct val="124000"/>
              </a:lnSpc>
              <a:buFont typeface="+mj-lt"/>
              <a:buAutoNum type="arabicPeriod"/>
            </a:pPr>
            <a:r>
              <a:rPr lang="en-US" sz="900" dirty="0"/>
              <a:t>Raising the profile of PE and sport across the school, to support whole school improvement</a:t>
            </a:r>
          </a:p>
          <a:p>
            <a:pPr marL="228600" indent="-228600">
              <a:lnSpc>
                <a:spcPct val="124000"/>
              </a:lnSpc>
              <a:buFont typeface="+mj-lt"/>
              <a:buAutoNum type="arabicPeriod"/>
            </a:pPr>
            <a:r>
              <a:rPr lang="en-US" sz="9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900" dirty="0"/>
              <a:t>Increasing participation in competitive sport</a:t>
            </a:r>
          </a:p>
        </p:txBody>
      </p:sp>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62098" y="-16204"/>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284752236"/>
              </p:ext>
            </p:extLst>
          </p:nvPr>
        </p:nvGraphicFramePr>
        <p:xfrm>
          <a:off x="241825" y="921185"/>
          <a:ext cx="5530128" cy="316756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Children had 10 weeks of 1hr swimming lessons. They had 3 swimming teachers for different abilities. We had an inclusive </a:t>
                      </a:r>
                      <a:r>
                        <a:rPr lang="en-US" sz="700" dirty="0" err="1">
                          <a:latin typeface="Calibri" panose="020F0502020204030204" pitchFamily="34" charset="0"/>
                          <a:cs typeface="Calibri" panose="020F0502020204030204" pitchFamily="34" charset="0"/>
                        </a:rPr>
                        <a:t>programme</a:t>
                      </a:r>
                      <a:r>
                        <a:rPr lang="en-US" sz="700" dirty="0">
                          <a:latin typeface="Calibri" panose="020F0502020204030204" pitchFamily="34" charset="0"/>
                          <a:cs typeface="Calibri" panose="020F0502020204030204" pitchFamily="34" charset="0"/>
                        </a:rPr>
                        <a:t> which accommodated all learners enabling them to progress and achieve. 92% of cohort accessed the swimming lessons. The 8% of</a:t>
                      </a:r>
                      <a:r>
                        <a:rPr lang="en-US" sz="700" baseline="0" dirty="0">
                          <a:latin typeface="Calibri" panose="020F0502020204030204" pitchFamily="34" charset="0"/>
                          <a:cs typeface="Calibri" panose="020F0502020204030204" pitchFamily="34" charset="0"/>
                        </a:rPr>
                        <a:t> children who did not attend had already </a:t>
                      </a:r>
                      <a:r>
                        <a:rPr lang="en-US" sz="700" dirty="0">
                          <a:latin typeface="Calibri" panose="020F0502020204030204" pitchFamily="34" charset="0"/>
                          <a:cs typeface="Calibri" panose="020F0502020204030204" pitchFamily="34" charset="0"/>
                        </a:rPr>
                        <a:t>met the 25 </a:t>
                      </a:r>
                      <a:r>
                        <a:rPr lang="en-US" sz="700" dirty="0" err="1">
                          <a:latin typeface="Calibri" panose="020F0502020204030204" pitchFamily="34" charset="0"/>
                          <a:cs typeface="Calibri" panose="020F0502020204030204" pitchFamily="34" charset="0"/>
                        </a:rPr>
                        <a:t>metres</a:t>
                      </a:r>
                      <a:r>
                        <a:rPr lang="en-US" sz="700" dirty="0">
                          <a:latin typeface="Calibri" panose="020F0502020204030204" pitchFamily="34" charset="0"/>
                          <a:cs typeface="Calibri" panose="020F0502020204030204" pitchFamily="34" charset="0"/>
                        </a:rPr>
                        <a:t> threshold outside of school. </a:t>
                      </a:r>
                    </a:p>
                    <a:p>
                      <a:r>
                        <a:rPr lang="en-US" sz="700" dirty="0">
                          <a:latin typeface="Calibri" panose="020F0502020204030204" pitchFamily="34" charset="0"/>
                          <a:cs typeface="Calibri" panose="020F0502020204030204" pitchFamily="34" charset="0"/>
                        </a:rPr>
                        <a:t>Outcome: 38% can confidently</a:t>
                      </a:r>
                      <a:r>
                        <a:rPr lang="en-US" sz="700" baseline="0" dirty="0">
                          <a:latin typeface="Calibri" panose="020F0502020204030204" pitchFamily="34" charset="0"/>
                          <a:cs typeface="Calibri" panose="020F0502020204030204" pitchFamily="34" charset="0"/>
                        </a:rPr>
                        <a:t> swim 25 </a:t>
                      </a:r>
                      <a:r>
                        <a:rPr lang="en-US" sz="700" baseline="0" dirty="0" err="1">
                          <a:latin typeface="Calibri" panose="020F0502020204030204" pitchFamily="34" charset="0"/>
                          <a:cs typeface="Calibri" panose="020F0502020204030204" pitchFamily="34" charset="0"/>
                        </a:rPr>
                        <a:t>metres</a:t>
                      </a:r>
                      <a:endParaRPr lang="en-US" sz="700" baseline="0" dirty="0">
                        <a:latin typeface="Calibri" panose="020F0502020204030204" pitchFamily="34" charset="0"/>
                        <a:cs typeface="Calibri" panose="020F0502020204030204" pitchFamily="34" charset="0"/>
                      </a:endParaRPr>
                    </a:p>
                    <a:p>
                      <a:r>
                        <a:rPr lang="en-US" sz="700" baseline="0" dirty="0">
                          <a:latin typeface="Calibri" panose="020F0502020204030204" pitchFamily="34" charset="0"/>
                          <a:cs typeface="Calibri" panose="020F0502020204030204" pitchFamily="34" charset="0"/>
                        </a:rPr>
                        <a:t>Out of the children who couldn’t 33% can confidently swim 10 </a:t>
                      </a:r>
                      <a:r>
                        <a:rPr lang="en-US" sz="700" baseline="0" dirty="0" err="1">
                          <a:latin typeface="Calibri" panose="020F0502020204030204" pitchFamily="34" charset="0"/>
                          <a:cs typeface="Calibri" panose="020F0502020204030204" pitchFamily="34" charset="0"/>
                        </a:rPr>
                        <a:t>metres</a:t>
                      </a:r>
                      <a:r>
                        <a:rPr lang="en-US" sz="700" baseline="0" dirty="0">
                          <a:latin typeface="Calibri" panose="020F0502020204030204" pitchFamily="34" charset="0"/>
                          <a:cs typeface="Calibri" panose="020F0502020204030204" pitchFamily="34" charset="0"/>
                        </a:rPr>
                        <a:t>.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Next year our</a:t>
                      </a:r>
                      <a:r>
                        <a:rPr lang="en-US" sz="700" baseline="0" dirty="0">
                          <a:latin typeface="Calibri" panose="020F0502020204030204" pitchFamily="34" charset="0"/>
                          <a:cs typeface="Calibri" panose="020F0502020204030204" pitchFamily="34" charset="0"/>
                        </a:rPr>
                        <a:t> target is </a:t>
                      </a:r>
                      <a:r>
                        <a:rPr lang="en-US" sz="700" dirty="0">
                          <a:latin typeface="Calibri" panose="020F0502020204030204" pitchFamily="34" charset="0"/>
                          <a:cs typeface="Calibri" panose="020F0502020204030204" pitchFamily="34" charset="0"/>
                        </a:rPr>
                        <a:t>100% take up for all learners. </a:t>
                      </a:r>
                    </a:p>
                    <a:p>
                      <a:r>
                        <a:rPr lang="en-US" sz="700" dirty="0">
                          <a:latin typeface="Calibri" panose="020F0502020204030204" pitchFamily="34" charset="0"/>
                          <a:cs typeface="Calibri" panose="020F0502020204030204" pitchFamily="34" charset="0"/>
                        </a:rPr>
                        <a:t>Our target</a:t>
                      </a:r>
                      <a:r>
                        <a:rPr lang="en-US" sz="700" baseline="0" dirty="0">
                          <a:latin typeface="Calibri" panose="020F0502020204030204" pitchFamily="34" charset="0"/>
                          <a:cs typeface="Calibri" panose="020F0502020204030204" pitchFamily="34" charset="0"/>
                        </a:rPr>
                        <a:t> is to have at least 60% of our Year 3 Cohort swimming 25 </a:t>
                      </a:r>
                      <a:r>
                        <a:rPr lang="en-US" sz="700" baseline="0" dirty="0" err="1">
                          <a:latin typeface="Calibri" panose="020F0502020204030204" pitchFamily="34" charset="0"/>
                          <a:cs typeface="Calibri" panose="020F0502020204030204" pitchFamily="34" charset="0"/>
                        </a:rPr>
                        <a:t>metres</a:t>
                      </a:r>
                      <a:r>
                        <a:rPr lang="en-US" sz="700" baseline="0" dirty="0">
                          <a:latin typeface="Calibri" panose="020F0502020204030204" pitchFamily="34" charset="0"/>
                          <a:cs typeface="Calibri" panose="020F0502020204030204" pitchFamily="34" charset="0"/>
                        </a:rPr>
                        <a:t>. </a:t>
                      </a:r>
                    </a:p>
                    <a:p>
                      <a:endParaRPr lang="en-US" sz="700" baseline="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Question format of lessons </a:t>
                      </a:r>
                      <a:r>
                        <a:rPr lang="en-US" sz="700" dirty="0" err="1">
                          <a:latin typeface="Calibri" panose="020F0502020204030204" pitchFamily="34" charset="0"/>
                          <a:cs typeface="Calibri" panose="020F0502020204030204" pitchFamily="34" charset="0"/>
                        </a:rPr>
                        <a:t>i.e</a:t>
                      </a:r>
                      <a:r>
                        <a:rPr lang="en-US" sz="700" dirty="0">
                          <a:latin typeface="Calibri" panose="020F0502020204030204" pitchFamily="34" charset="0"/>
                          <a:cs typeface="Calibri" panose="020F0502020204030204" pitchFamily="34" charset="0"/>
                        </a:rPr>
                        <a:t> 10 weeks could be changed to 8 weeks.</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Include more water safety, life saving skills.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Instructors assessed children weekly and recorded evidence for each individual child on a range of strokes. They then worked on strokes that the group found challenging.</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solidFill>
                            <a:schemeClr val="tx1"/>
                          </a:solidFill>
                          <a:latin typeface="Calibri" panose="020F0502020204030204" pitchFamily="34" charset="0"/>
                          <a:cs typeface="Calibri" panose="020F0502020204030204" pitchFamily="34" charset="0"/>
                        </a:rPr>
                        <a:t>Outcome:</a:t>
                      </a:r>
                      <a:r>
                        <a:rPr lang="en-US" sz="700" b="0" baseline="0" dirty="0">
                          <a:solidFill>
                            <a:schemeClr val="tx1"/>
                          </a:solidFill>
                          <a:latin typeface="Calibri" panose="020F0502020204030204" pitchFamily="34" charset="0"/>
                          <a:cs typeface="Calibri" panose="020F0502020204030204" pitchFamily="34" charset="0"/>
                        </a:rPr>
                        <a:t> 41% could confidently use a range of strokes effectively. </a:t>
                      </a:r>
                      <a:endParaRPr lang="en-US" sz="700" b="0" dirty="0">
                        <a:solidFill>
                          <a:schemeClr val="tx1"/>
                        </a:solidFill>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Increase percentage of children who could do a variety of strokes</a:t>
                      </a:r>
                      <a:r>
                        <a:rPr lang="en-US" sz="700" baseline="0" dirty="0">
                          <a:latin typeface="Calibri" panose="020F0502020204030204" pitchFamily="34" charset="0"/>
                          <a:cs typeface="Calibri" panose="020F0502020204030204" pitchFamily="34" charset="0"/>
                        </a:rPr>
                        <a:t> to 70% </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latin typeface="Calibri" panose="020F0502020204030204" pitchFamily="34" charset="0"/>
                          <a:cs typeface="Calibri" panose="020F0502020204030204" pitchFamily="34" charset="0"/>
                        </a:rPr>
                        <a:t>3. </a:t>
                      </a:r>
                      <a:r>
                        <a:rPr lang="en-US" sz="700" dirty="0">
                          <a:latin typeface="Calibri" panose="020F0502020204030204" pitchFamily="34" charset="0"/>
                          <a:cs typeface="Calibri" panose="020F0502020204030204" pitchFamily="34" charset="0"/>
                        </a:rPr>
                        <a:t>Self-rescue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latin typeface="Calibri" panose="020F0502020204030204" pitchFamily="34" charset="0"/>
                          <a:cs typeface="Calibri" panose="020F0502020204030204" pitchFamily="34" charset="0"/>
                        </a:rPr>
                        <a:t>Children were assessed and taught basics of water safety.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dirty="0">
                          <a:solidFill>
                            <a:schemeClr val="tx1"/>
                          </a:solidFill>
                          <a:latin typeface="Calibri" panose="020F0502020204030204" pitchFamily="34" charset="0"/>
                          <a:cs typeface="Calibri" panose="020F0502020204030204" pitchFamily="34" charset="0"/>
                        </a:rPr>
                        <a:t>Outcome: 50% could confidently</a:t>
                      </a:r>
                      <a:r>
                        <a:rPr lang="en-US" sz="700" b="0" baseline="0" dirty="0">
                          <a:solidFill>
                            <a:schemeClr val="tx1"/>
                          </a:solidFill>
                          <a:latin typeface="Calibri" panose="020F0502020204030204" pitchFamily="34" charset="0"/>
                          <a:cs typeface="Calibri" panose="020F0502020204030204" pitchFamily="34" charset="0"/>
                        </a:rPr>
                        <a:t> use self rescue skills.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b="0" baseline="0" dirty="0">
                          <a:solidFill>
                            <a:schemeClr val="tx1"/>
                          </a:solidFill>
                          <a:latin typeface="Calibri" panose="020F0502020204030204" pitchFamily="34" charset="0"/>
                          <a:cs typeface="Calibri" panose="020F0502020204030204" pitchFamily="34" charset="0"/>
                        </a:rPr>
                        <a:t>All children who attended lessons could do the basics of water safety (red level).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b="0" baseline="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More in depth teaching of rescue</a:t>
                      </a:r>
                      <a:r>
                        <a:rPr lang="en-US" sz="700" baseline="0" dirty="0">
                          <a:latin typeface="Calibri" panose="020F0502020204030204" pitchFamily="34" charset="0"/>
                          <a:cs typeface="Calibri" panose="020F0502020204030204" pitchFamily="34" charset="0"/>
                        </a:rPr>
                        <a:t> skills to help the children who aren’t as confident at swimming.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2283703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47578124"/>
              </p:ext>
            </p:extLst>
          </p:nvPr>
        </p:nvGraphicFramePr>
        <p:xfrm>
          <a:off x="479502" y="89240"/>
          <a:ext cx="4917688" cy="4180650"/>
        </p:xfrm>
        <a:graphic>
          <a:graphicData uri="http://schemas.openxmlformats.org/drawingml/2006/table">
            <a:tbl>
              <a:tblPr firstRow="1" bandRow="1">
                <a:tableStyleId>{5C22544A-7EE6-4342-B048-85BDC9FD1C3A}</a:tableStyleId>
              </a:tblPr>
              <a:tblGrid>
                <a:gridCol w="1090232">
                  <a:extLst>
                    <a:ext uri="{9D8B030D-6E8A-4147-A177-3AD203B41FA5}">
                      <a16:colId xmlns:a16="http://schemas.microsoft.com/office/drawing/2014/main" val="1397519339"/>
                    </a:ext>
                  </a:extLst>
                </a:gridCol>
                <a:gridCol w="1368602">
                  <a:extLst>
                    <a:ext uri="{9D8B030D-6E8A-4147-A177-3AD203B41FA5}">
                      <a16:colId xmlns:a16="http://schemas.microsoft.com/office/drawing/2014/main" val="279180329"/>
                    </a:ext>
                  </a:extLst>
                </a:gridCol>
                <a:gridCol w="1229427">
                  <a:extLst>
                    <a:ext uri="{9D8B030D-6E8A-4147-A177-3AD203B41FA5}">
                      <a16:colId xmlns:a16="http://schemas.microsoft.com/office/drawing/2014/main" val="1419483341"/>
                    </a:ext>
                  </a:extLst>
                </a:gridCol>
                <a:gridCol w="1229427">
                  <a:extLst>
                    <a:ext uri="{9D8B030D-6E8A-4147-A177-3AD203B41FA5}">
                      <a16:colId xmlns:a16="http://schemas.microsoft.com/office/drawing/2014/main" val="1532179531"/>
                    </a:ext>
                  </a:extLst>
                </a:gridCol>
              </a:tblGrid>
              <a:tr h="189256">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00491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effectLst/>
                          <a:latin typeface="Calibri" panose="020F0502020204030204" pitchFamily="34" charset="0"/>
                          <a:cs typeface="Calibri" panose="020F0502020204030204" pitchFamily="34" charset="0"/>
                        </a:rPr>
                        <a:t>To increase pupil engagement in physical activity by providing regular, high-quality </a:t>
                      </a:r>
                      <a:r>
                        <a:rPr lang="en-GB" sz="600" dirty="0">
                          <a:solidFill>
                            <a:schemeClr val="tx1"/>
                          </a:solidFill>
                          <a:effectLst/>
                          <a:latin typeface="Calibri" panose="020F0502020204030204" pitchFamily="34" charset="0"/>
                          <a:cs typeface="Calibri" panose="020F0502020204030204" pitchFamily="34" charset="0"/>
                        </a:rPr>
                        <a:t>Forest School </a:t>
                      </a:r>
                      <a:r>
                        <a:rPr lang="en-GB" sz="600" dirty="0">
                          <a:effectLst/>
                          <a:latin typeface="Calibri" panose="020F0502020204030204" pitchFamily="34" charset="0"/>
                          <a:cs typeface="Calibri" panose="020F0502020204030204" pitchFamily="34" charset="0"/>
                        </a:rPr>
                        <a:t>experiences for all classes,</a:t>
                      </a:r>
                      <a:r>
                        <a:rPr lang="en-GB" sz="600" baseline="0" dirty="0">
                          <a:effectLst/>
                          <a:latin typeface="Calibri" panose="020F0502020204030204" pitchFamily="34" charset="0"/>
                          <a:cs typeface="Calibri" panose="020F0502020204030204" pitchFamily="34" charset="0"/>
                        </a:rPr>
                        <a:t> as well as offering separate sessions for SEND, disadvantaged and reluctant engagers. </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ensure our inclusion practice is threaded through our PE provision.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Forest School provides inclusive, active, outdoor learning experiences that develop physical literacy, resilience and confidence.</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nSpc>
                          <a:spcPct val="124000"/>
                        </a:lnSpc>
                        <a:buFont typeface="+mj-lt"/>
                        <a:buNone/>
                      </a:pPr>
                      <a:r>
                        <a:rPr lang="en-US" sz="600" kern="1200" dirty="0">
                          <a:solidFill>
                            <a:schemeClr val="dk1"/>
                          </a:solidFill>
                          <a:latin typeface="Calibri" panose="020F0502020204030204" pitchFamily="34" charset="0"/>
                          <a:ea typeface="+mn-ea"/>
                          <a:cs typeface="Calibri" panose="020F0502020204030204" pitchFamily="34" charset="0"/>
                        </a:rPr>
                        <a:t>2-Increasing engagement of all pupils in regular physical activity and sporting activities</a:t>
                      </a:r>
                    </a:p>
                    <a:p>
                      <a:pPr marL="0" marR="0" lvl="0" indent="0" algn="l" defTabSz="575981" rtl="0" eaLnBrk="1" fontAlgn="auto" latinLnBrk="0" hangingPunct="1">
                        <a:lnSpc>
                          <a:spcPct val="124000"/>
                        </a:lnSpc>
                        <a:spcBef>
                          <a:spcPts val="0"/>
                        </a:spcBef>
                        <a:spcAft>
                          <a:spcPts val="0"/>
                        </a:spcAft>
                        <a:buClrTx/>
                        <a:buSzTx/>
                        <a:buFont typeface="+mj-lt"/>
                        <a:buNone/>
                        <a:tabLst/>
                        <a:defRPr/>
                      </a:pPr>
                      <a:r>
                        <a:rPr lang="en-GB" sz="600" dirty="0">
                          <a:latin typeface="Calibri" panose="020F0502020204030204" pitchFamily="34" charset="0"/>
                          <a:cs typeface="Calibri" panose="020F0502020204030204" pitchFamily="34" charset="0"/>
                        </a:rPr>
                        <a:t>4-</a:t>
                      </a:r>
                      <a:r>
                        <a:rPr lang="en-US" sz="600" kern="1200" dirty="0">
                          <a:solidFill>
                            <a:schemeClr val="dk1"/>
                          </a:solidFill>
                          <a:effectLst/>
                          <a:latin typeface="Calibri" panose="020F0502020204030204" pitchFamily="34" charset="0"/>
                          <a:ea typeface="+mn-ea"/>
                          <a:cs typeface="Calibri" panose="020F0502020204030204" pitchFamily="34" charset="0"/>
                        </a:rPr>
                        <a:t>Offer a broader and more equal experience of a range of sports and physical activities to all pupils and ensure equal access to sport for boys and girls</a:t>
                      </a:r>
                    </a:p>
                    <a:p>
                      <a:pPr marL="0" indent="0">
                        <a:lnSpc>
                          <a:spcPct val="124000"/>
                        </a:lnSpc>
                        <a:buFont typeface="+mj-lt"/>
                        <a:buNone/>
                      </a:pPr>
                      <a:endParaRPr lang="en-US" sz="600" kern="1200" dirty="0">
                        <a:solidFill>
                          <a:schemeClr val="dk1"/>
                        </a:solidFill>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School record of pupil premium attendance,</a:t>
                      </a:r>
                      <a:r>
                        <a:rPr lang="en-US" sz="600" kern="1200" baseline="0" dirty="0">
                          <a:solidFill>
                            <a:schemeClr val="dk1"/>
                          </a:solidFill>
                          <a:effectLst/>
                          <a:latin typeface="Calibri" panose="020F0502020204030204" pitchFamily="34" charset="0"/>
                          <a:ea typeface="+mn-ea"/>
                          <a:cs typeface="Calibri" panose="020F0502020204030204" pitchFamily="34" charset="0"/>
                        </a:rPr>
                        <a:t> record of forest learning attendance, teacher voice, pupil voice, photographs</a:t>
                      </a:r>
                      <a:r>
                        <a:rPr lang="en-US" sz="600" kern="1200" dirty="0">
                          <a:solidFill>
                            <a:schemeClr val="dk1"/>
                          </a:solidFill>
                          <a:effectLst/>
                          <a:latin typeface="Calibri" panose="020F0502020204030204" pitchFamily="34" charset="0"/>
                          <a:ea typeface="+mn-ea"/>
                          <a:cs typeface="Calibri" panose="020F0502020204030204" pitchFamily="34" charset="0"/>
                        </a:rPr>
                        <a:t>. </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111655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To use wider sports educators/ coaches to enhance PE provision and develop CPD for teachers and LSAs.</a:t>
                      </a:r>
                      <a:r>
                        <a:rPr lang="en-US" sz="600" kern="1200" baseline="0" dirty="0">
                          <a:solidFill>
                            <a:schemeClr val="dk1"/>
                          </a:solidFill>
                          <a:effectLst/>
                          <a:latin typeface="Calibri" panose="020F0502020204030204" pitchFamily="34" charset="0"/>
                          <a:ea typeface="+mn-ea"/>
                          <a:cs typeface="Calibri" panose="020F0502020204030204" pitchFamily="34" charset="0"/>
                        </a:rPr>
                        <a:t> </a:t>
                      </a:r>
                      <a:r>
                        <a:rPr lang="en-US" sz="600" kern="1200" dirty="0">
                          <a:solidFill>
                            <a:schemeClr val="dk1"/>
                          </a:solidFill>
                          <a:effectLst/>
                          <a:latin typeface="Calibri" panose="020F0502020204030204" pitchFamily="34" charset="0"/>
                          <a:ea typeface="+mn-ea"/>
                          <a:cs typeface="Calibri" panose="020F0502020204030204" pitchFamily="34" charset="0"/>
                        </a:rPr>
                        <a: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600" kern="1200" dirty="0">
                          <a:solidFill>
                            <a:schemeClr val="dk1"/>
                          </a:solidFill>
                          <a:effectLst/>
                          <a:latin typeface="Calibri" panose="020F0502020204030204" pitchFamily="34" charset="0"/>
                          <a:ea typeface="+mn-ea"/>
                          <a:cs typeface="Calibri" panose="020F0502020204030204" pitchFamily="34" charset="0"/>
                        </a:rPr>
                        <a:t>Modelling high-quality PE teaching for LSAs. Improving curriculum delivery and progression.</a:t>
                      </a:r>
                    </a:p>
                    <a:p>
                      <a:pPr fontAlgn="t"/>
                      <a:r>
                        <a:rPr lang="en-GB" sz="600" kern="1200" dirty="0">
                          <a:solidFill>
                            <a:schemeClr val="dk1"/>
                          </a:solidFill>
                          <a:effectLst/>
                          <a:latin typeface="Calibri" panose="020F0502020204030204" pitchFamily="34" charset="0"/>
                          <a:ea typeface="+mn-ea"/>
                          <a:cs typeface="Calibri" panose="020F0502020204030204" pitchFamily="34" charset="0"/>
                        </a:rPr>
                        <a:t>Increasing pupil participation / activity levels</a:t>
                      </a:r>
                      <a:r>
                        <a:rPr lang="en-GB" sz="600" kern="1200" baseline="0" dirty="0">
                          <a:solidFill>
                            <a:schemeClr val="dk1"/>
                          </a:solidFill>
                          <a:effectLst/>
                          <a:latin typeface="Calibri" panose="020F0502020204030204" pitchFamily="34" charset="0"/>
                          <a:ea typeface="+mn-ea"/>
                          <a:cs typeface="Calibri" panose="020F0502020204030204" pitchFamily="34" charset="0"/>
                        </a:rPr>
                        <a:t> by LSAs receiving CPD which will help knowledge, confidence and engagement. </a:t>
                      </a:r>
                      <a:endParaRPr lang="en-GB" sz="600" kern="1200" dirty="0">
                        <a:solidFill>
                          <a:schemeClr val="dk1"/>
                        </a:solidFill>
                        <a:effectLst/>
                        <a:latin typeface="Calibri" panose="020F0502020204030204" pitchFamily="34" charset="0"/>
                        <a:ea typeface="+mn-ea"/>
                        <a:cs typeface="Calibri" panose="020F0502020204030204" pitchFamily="34" charset="0"/>
                      </a:endParaRPr>
                    </a:p>
                    <a:p>
                      <a:pPr fontAlgn="t"/>
                      <a:r>
                        <a:rPr lang="en-GB" sz="600" kern="1200" dirty="0">
                          <a:solidFill>
                            <a:schemeClr val="dk1"/>
                          </a:solidFill>
                          <a:effectLst/>
                          <a:latin typeface="Calibri" panose="020F0502020204030204" pitchFamily="34" charset="0"/>
                          <a:ea typeface="+mn-ea"/>
                          <a:cs typeface="Calibri" panose="020F0502020204030204" pitchFamily="34" charset="0"/>
                        </a:rPr>
                        <a:t>Enhancing assessment or provision in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1-Increasing confidence, knowledge and skills of all staff in teaching PE and sporting activities prioritising CPD and training where needed. Swimming and PE. </a:t>
                      </a:r>
                    </a:p>
                    <a:p>
                      <a:r>
                        <a:rPr lang="en-US" sz="600" kern="1200" dirty="0">
                          <a:solidFill>
                            <a:schemeClr val="dk1"/>
                          </a:solidFill>
                          <a:latin typeface="Calibri" panose="020F0502020204030204" pitchFamily="34" charset="0"/>
                          <a:ea typeface="+mn-ea"/>
                          <a:cs typeface="Calibri" panose="020F0502020204030204" pitchFamily="34" charset="0"/>
                        </a:rPr>
                        <a:t>2-Increasing engagement of all pupils in regular physical activity and sporting activities</a:t>
                      </a:r>
                    </a:p>
                    <a:p>
                      <a:endParaRPr lang="en-US" sz="600" dirty="0">
                        <a:highlight>
                          <a:srgbClr val="FFFF00"/>
                        </a:highligh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kern="1200" dirty="0">
                        <a:solidFill>
                          <a:schemeClr val="dk1"/>
                        </a:solidFill>
                        <a:latin typeface="Calibri" panose="020F0502020204030204" pitchFamily="34" charset="0"/>
                        <a:ea typeface="+mn-ea"/>
                        <a:cs typeface="Calibri" panose="020F0502020204030204" pitchFamily="34" charset="0"/>
                      </a:endParaRP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Staff voice, communication with coaches, pupil voice,  lesson observations, PE assessment data, staff questionnaires, planning.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6589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Resources allow the curriculum to be delivered to its fullest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highlight>
                            <a:srgbClr val="FFFF00"/>
                          </a:highlight>
                          <a:latin typeface="Calibri" panose="020F0502020204030204" pitchFamily="34" charset="0"/>
                          <a:cs typeface="Calibri" panose="020F0502020204030204" pitchFamily="34" charset="0"/>
                        </a:rPr>
                        <a: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US" sz="600" dirty="0">
                          <a:latin typeface="Calibri" panose="020F0502020204030204" pitchFamily="34" charset="0"/>
                          <a:cs typeface="Calibri" panose="020F0502020204030204" pitchFamily="34" charset="0"/>
                        </a:rPr>
                        <a:t>To remove any barriers to teaching and introduce children to a wide variety of equipment. Enable active and physical play. </a:t>
                      </a:r>
                      <a:endParaRPr lang="en-GB" sz="600" kern="120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2-Increasing engagement of all pupils in regular physical activity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4-Offer a broader and more equal experience of a range of sports and physical activities to all pupils and ensure equal access to sport for boys and girls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Equipment audit, photographs of new equipment in use, lesson observations, pupil voice, teacher feedback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83237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To</a:t>
                      </a:r>
                      <a:r>
                        <a:rPr lang="en-US" sz="600" baseline="0" dirty="0">
                          <a:effectLst/>
                          <a:latin typeface="Calibri" panose="020F0502020204030204" pitchFamily="34" charset="0"/>
                          <a:cs typeface="Calibri" panose="020F0502020204030204" pitchFamily="34" charset="0"/>
                        </a:rPr>
                        <a:t> engage a wide variety of children in competitive and non competitive sport-giving opportunities to all including disadvantaged and underserved. </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kern="1200" dirty="0">
                          <a:solidFill>
                            <a:schemeClr val="dk1"/>
                          </a:solidFill>
                          <a:effectLst/>
                          <a:latin typeface="Calibri" panose="020F0502020204030204" pitchFamily="34" charset="0"/>
                          <a:ea typeface="+mn-ea"/>
                          <a:cs typeface="Calibri" panose="020F0502020204030204" pitchFamily="34" charset="0"/>
                        </a:rPr>
                        <a:t>To increase participation in competitive and non-competitive sport, provide inclusive opportunities for all pupils to experience representing the school including SEND and</a:t>
                      </a:r>
                      <a:r>
                        <a:rPr lang="en-GB" sz="600" kern="1200" baseline="0" dirty="0">
                          <a:solidFill>
                            <a:schemeClr val="dk1"/>
                          </a:solidFill>
                          <a:effectLst/>
                          <a:latin typeface="Calibri" panose="020F0502020204030204" pitchFamily="34" charset="0"/>
                          <a:ea typeface="+mn-ea"/>
                          <a:cs typeface="Calibri" panose="020F0502020204030204" pitchFamily="34" charset="0"/>
                        </a:rPr>
                        <a:t> disadvantaged</a:t>
                      </a:r>
                      <a:r>
                        <a:rPr lang="en-GB" sz="600" kern="1200" dirty="0">
                          <a:solidFill>
                            <a:schemeClr val="dk1"/>
                          </a:solidFill>
                          <a:effectLst/>
                          <a:latin typeface="Calibri" panose="020F0502020204030204" pitchFamily="34" charset="0"/>
                          <a:ea typeface="+mn-ea"/>
                          <a:cs typeface="Calibri" panose="020F0502020204030204" pitchFamily="34" charset="0"/>
                        </a:rPr>
                        <a:t> . Encourage positive attitudes towards physical activity.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4-</a:t>
                      </a:r>
                      <a:r>
                        <a:rPr lang="en-US" sz="600" kern="1200" dirty="0">
                          <a:solidFill>
                            <a:schemeClr val="dk1"/>
                          </a:solidFill>
                          <a:effectLst/>
                          <a:latin typeface="Calibri" panose="020F0502020204030204" pitchFamily="34" charset="0"/>
                          <a:ea typeface="+mn-ea"/>
                          <a:cs typeface="Calibri" panose="020F0502020204030204" pitchFamily="34" charset="0"/>
                        </a:rPr>
                        <a:t>Offer a broader and more equal experience of a range of sports and physical activities to all pupils and ensure equal access to sport for boys and girls</a:t>
                      </a:r>
                    </a:p>
                    <a:p>
                      <a:pPr marL="0" indent="0">
                        <a:lnSpc>
                          <a:spcPct val="124000"/>
                        </a:lnSpc>
                        <a:buFont typeface="+mj-lt"/>
                        <a:buNone/>
                      </a:pPr>
                      <a:r>
                        <a:rPr lang="en-US" sz="600" kern="1200" dirty="0">
                          <a:solidFill>
                            <a:schemeClr val="dk1"/>
                          </a:solidFill>
                          <a:effectLst/>
                          <a:latin typeface="Calibri" panose="020F0502020204030204" pitchFamily="34" charset="0"/>
                          <a:ea typeface="+mn-ea"/>
                          <a:cs typeface="Calibri" panose="020F0502020204030204" pitchFamily="34" charset="0"/>
                        </a:rPr>
                        <a:t>5-Offer a 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Photo evidence, pupil voice,</a:t>
                      </a:r>
                      <a:r>
                        <a:rPr lang="en-US" sz="600" baseline="0" dirty="0">
                          <a:latin typeface="Calibri" panose="020F0502020204030204" pitchFamily="34" charset="0"/>
                          <a:cs typeface="Calibri" panose="020F0502020204030204" pitchFamily="34" charset="0"/>
                        </a:rPr>
                        <a:t> monitor participation levels, case studies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2240165"/>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Please aim to use this as a live working document through the year. </a:t>
            </a:r>
          </a:p>
          <a:p>
            <a:pPr>
              <a:lnSpc>
                <a:spcPct val="124000"/>
              </a:lnSpc>
            </a:pPr>
            <a:endParaRPr lang="en-US" sz="500" dirty="0"/>
          </a:p>
          <a:p>
            <a:pPr marL="171450" indent="-171450">
              <a:lnSpc>
                <a:spcPct val="124000"/>
              </a:lnSpc>
              <a:buFont typeface="Arial" panose="020B0604020202020204" pitchFamily="34" charset="0"/>
              <a:buChar char="•"/>
            </a:pPr>
            <a:r>
              <a:rPr lang="en-US" sz="850" dirty="0"/>
              <a:t>Keep returning to this to evidence adaptations and progress made through the PESSPA opportunities you provide.</a:t>
            </a:r>
          </a:p>
          <a:p>
            <a:pPr>
              <a:lnSpc>
                <a:spcPct val="124000"/>
              </a:lnSpc>
            </a:pPr>
            <a:endParaRPr lang="en-US" sz="500" dirty="0"/>
          </a:p>
          <a:p>
            <a:pPr marL="171450" indent="-171450">
              <a:lnSpc>
                <a:spcPct val="124000"/>
              </a:lnSpc>
              <a:buFont typeface="Arial" panose="020B0604020202020204" pitchFamily="34" charset="0"/>
              <a:buChar char="•"/>
            </a:pPr>
            <a:r>
              <a:rPr lang="en-US" sz="850" dirty="0"/>
              <a:t>There is no set number of objectives you must have. </a:t>
            </a:r>
          </a:p>
          <a:p>
            <a:pPr>
              <a:lnSpc>
                <a:spcPct val="124000"/>
              </a:lnSpc>
            </a:pPr>
            <a:endParaRPr lang="en-US" sz="500" dirty="0"/>
          </a:p>
          <a:p>
            <a:pPr marL="171450" indent="-171450">
              <a:lnSpc>
                <a:spcPct val="124000"/>
              </a:lnSpc>
              <a:buFont typeface="Arial" panose="020B0604020202020204" pitchFamily="34" charset="0"/>
              <a:buChar char="•"/>
            </a:pPr>
            <a:r>
              <a:rPr lang="en-US" sz="850" dirty="0"/>
              <a:t>Make as many or as few as you see fit that will support your aims for the year ahead. </a:t>
            </a:r>
          </a:p>
          <a:p>
            <a:pPr>
              <a:lnSpc>
                <a:spcPct val="124000"/>
              </a:lnSpc>
            </a:pPr>
            <a:endParaRPr lang="en-US" sz="500" dirty="0"/>
          </a:p>
          <a:p>
            <a:pPr marL="171450" indent="-171450">
              <a:lnSpc>
                <a:spcPct val="124000"/>
              </a:lnSpc>
              <a:buFont typeface="Arial" panose="020B0604020202020204" pitchFamily="34" charset="0"/>
              <a:buChar char="•"/>
            </a:pPr>
            <a:r>
              <a:rPr lang="en-US" sz="850" dirty="0"/>
              <a:t>Consider which of the 5 key areas improvements will be focusing on: </a:t>
            </a:r>
          </a:p>
          <a:p>
            <a:pPr>
              <a:lnSpc>
                <a:spcPct val="124000"/>
              </a:lnSpc>
            </a:pPr>
            <a:endParaRPr lang="en-US" sz="500" dirty="0"/>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2453504957"/>
              </p:ext>
            </p:extLst>
          </p:nvPr>
        </p:nvGraphicFramePr>
        <p:xfrm>
          <a:off x="301309" y="689738"/>
          <a:ext cx="5530128" cy="32613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Improve school outcomes in the following areas: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Swim competently, confidently and proficiently over a distance of at least 25 </a:t>
                      </a:r>
                      <a:r>
                        <a:rPr lang="en-US" sz="600" dirty="0" err="1">
                          <a:effectLst/>
                          <a:latin typeface="Calibri" panose="020F0502020204030204" pitchFamily="34" charset="0"/>
                          <a:cs typeface="Calibri" panose="020F0502020204030204" pitchFamily="34" charset="0"/>
                        </a:rPr>
                        <a:t>metres</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Self-rescue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Year 3 children</a:t>
                      </a:r>
                      <a:r>
                        <a:rPr lang="en-US" sz="600" kern="1200" baseline="0" dirty="0">
                          <a:solidFill>
                            <a:schemeClr val="dk1"/>
                          </a:solidFill>
                          <a:effectLst/>
                          <a:latin typeface="Calibri" panose="020F0502020204030204" pitchFamily="34" charset="0"/>
                          <a:ea typeface="+mn-ea"/>
                          <a:cs typeface="Calibri" panose="020F0502020204030204" pitchFamily="34" charset="0"/>
                        </a:rPr>
                        <a:t> to attend a 10 weeks of 1 hour swimming lessons.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kern="1200" baseline="0" dirty="0">
                        <a:solidFill>
                          <a:schemeClr val="dk1"/>
                        </a:solidFill>
                        <a:effectLst/>
                        <a:latin typeface="Calibri" panose="020F0502020204030204" pitchFamily="34" charset="0"/>
                        <a:ea typeface="+mn-ea"/>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baseline="0" dirty="0">
                          <a:solidFill>
                            <a:schemeClr val="dk1"/>
                          </a:solidFill>
                          <a:effectLst/>
                          <a:latin typeface="Calibri" panose="020F0502020204030204" pitchFamily="34" charset="0"/>
                          <a:ea typeface="+mn-ea"/>
                          <a:cs typeface="Calibri" panose="020F0502020204030204" pitchFamily="34" charset="0"/>
                        </a:rPr>
                        <a:t>Teachers will evaluate and assess swimmers every week and have CPD alongside swimming instructors.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kern="1200" baseline="0" dirty="0">
                        <a:solidFill>
                          <a:schemeClr val="dk1"/>
                        </a:solidFill>
                        <a:effectLst/>
                        <a:latin typeface="Calibri" panose="020F0502020204030204" pitchFamily="34" charset="0"/>
                        <a:ea typeface="+mn-ea"/>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kern="1200" baseline="0" dirty="0">
                        <a:solidFill>
                          <a:schemeClr val="dk1"/>
                        </a:solidFill>
                        <a:effectLst/>
                        <a:latin typeface="Calibri" panose="020F0502020204030204" pitchFamily="34" charset="0"/>
                        <a:ea typeface="+mn-ea"/>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baseline="0" dirty="0">
                          <a:solidFill>
                            <a:schemeClr val="dk1"/>
                          </a:solidFill>
                          <a:effectLst/>
                          <a:latin typeface="Calibri" panose="020F0502020204030204" pitchFamily="34" charset="0"/>
                          <a:ea typeface="+mn-ea"/>
                          <a:cs typeface="Calibri" panose="020F0502020204030204" pitchFamily="34" charset="0"/>
                        </a:rPr>
                        <a:t>Children who are not able to swim 25m in Year 6 will go to catch up sessions.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kern="120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a:t>
                      </a:r>
                      <a:r>
                        <a:rPr lang="en-US" sz="600" baseline="0" dirty="0">
                          <a:solidFill>
                            <a:schemeClr val="tx1"/>
                          </a:solidFill>
                          <a:latin typeface="Calibri" panose="020F0502020204030204" pitchFamily="34" charset="0"/>
                          <a:cs typeface="Calibri" panose="020F0502020204030204" pitchFamily="34" charset="0"/>
                        </a:rPr>
                        <a:t> of children being able to swim a range of strokes confidently.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aseline="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Children to confidently know how to be safe in and around water.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aseline="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Children to confidently know what to do if they need to self-rescue.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Data,</a:t>
                      </a:r>
                      <a:r>
                        <a:rPr lang="en-US" sz="600" baseline="0" dirty="0">
                          <a:solidFill>
                            <a:schemeClr val="tx1"/>
                          </a:solidFill>
                          <a:latin typeface="Calibri" panose="020F0502020204030204" pitchFamily="34" charset="0"/>
                          <a:cs typeface="Calibri" panose="020F0502020204030204" pitchFamily="34" charset="0"/>
                        </a:rPr>
                        <a:t> assessment, teacher judgement, pupil voice.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00" kern="1200" dirty="0">
                          <a:solidFill>
                            <a:schemeClr val="dk1"/>
                          </a:solidFill>
                          <a:effectLst/>
                          <a:latin typeface="Calibri" panose="020F0502020204030204" pitchFamily="34" charset="0"/>
                          <a:ea typeface="+mn-ea"/>
                          <a:cs typeface="Calibri" panose="020F0502020204030204" pitchFamily="34" charset="0"/>
                        </a:rPr>
                        <a:t>78%</a:t>
                      </a:r>
                      <a:r>
                        <a:rPr lang="en-GB" sz="500" kern="1200" baseline="0" dirty="0">
                          <a:solidFill>
                            <a:schemeClr val="dk1"/>
                          </a:solidFill>
                          <a:effectLst/>
                          <a:latin typeface="Calibri" panose="020F0502020204030204" pitchFamily="34" charset="0"/>
                          <a:ea typeface="+mn-ea"/>
                          <a:cs typeface="Calibri" panose="020F0502020204030204" pitchFamily="34" charset="0"/>
                        </a:rPr>
                        <a:t> </a:t>
                      </a:r>
                      <a:r>
                        <a:rPr lang="en-GB" sz="500" kern="1200" dirty="0">
                          <a:solidFill>
                            <a:schemeClr val="dk1"/>
                          </a:solidFill>
                          <a:effectLst/>
                          <a:latin typeface="Calibri" panose="020F0502020204030204" pitchFamily="34" charset="0"/>
                          <a:ea typeface="+mn-ea"/>
                          <a:cs typeface="Calibri" panose="020F0502020204030204" pitchFamily="34" charset="0"/>
                        </a:rPr>
                        <a:t>Year 6 pupils met the National Curriculum swimming expectations.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500" kern="1200" dirty="0">
                        <a:solidFill>
                          <a:schemeClr val="dk1"/>
                        </a:solidFill>
                        <a:effectLst/>
                        <a:latin typeface="Calibri" panose="020F0502020204030204" pitchFamily="34" charset="0"/>
                        <a:ea typeface="+mn-ea"/>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500" kern="1200" dirty="0">
                          <a:solidFill>
                            <a:schemeClr val="dk1"/>
                          </a:solidFill>
                          <a:effectLst/>
                          <a:latin typeface="Calibri" panose="020F0502020204030204" pitchFamily="34" charset="0"/>
                          <a:ea typeface="+mn-ea"/>
                          <a:cs typeface="Calibri" panose="020F0502020204030204" pitchFamily="34" charset="0"/>
                        </a:rPr>
                        <a:t>Children</a:t>
                      </a:r>
                      <a:r>
                        <a:rPr lang="en-GB" sz="500" kern="1200" baseline="0" dirty="0">
                          <a:solidFill>
                            <a:schemeClr val="dk1"/>
                          </a:solidFill>
                          <a:effectLst/>
                          <a:latin typeface="Calibri" panose="020F0502020204030204" pitchFamily="34" charset="0"/>
                          <a:ea typeface="+mn-ea"/>
                          <a:cs typeface="Calibri" panose="020F0502020204030204" pitchFamily="34" charset="0"/>
                        </a:rPr>
                        <a:t> have started going to swimming lessons in Year 3. </a:t>
                      </a:r>
                      <a:r>
                        <a:rPr lang="en-GB" sz="500" kern="1200" dirty="0">
                          <a:solidFill>
                            <a:schemeClr val="dk1"/>
                          </a:solidFill>
                          <a:effectLst/>
                          <a:latin typeface="Calibri" panose="020F0502020204030204" pitchFamily="34" charset="0"/>
                          <a:ea typeface="+mn-ea"/>
                          <a:cs typeface="Calibri" panose="020F0502020204030204" pitchFamily="34" charset="0"/>
                        </a:rPr>
                        <a:t> Pupils demonstrated increased confidence in the water and improved competence across a range of strokes.</a:t>
                      </a:r>
                      <a:r>
                        <a:rPr lang="en-GB" sz="500" kern="1200" baseline="0" dirty="0">
                          <a:solidFill>
                            <a:schemeClr val="dk1"/>
                          </a:solidFill>
                          <a:effectLst/>
                          <a:latin typeface="Calibri" panose="020F0502020204030204" pitchFamily="34" charset="0"/>
                          <a:ea typeface="+mn-ea"/>
                          <a:cs typeface="Calibri" panose="020F0502020204030204" pitchFamily="34" charset="0"/>
                        </a:rPr>
                        <a:t> This has enabled early identification of children who need to have catch up lessons before Year 6. </a:t>
                      </a:r>
                      <a:endParaRPr lang="en-US" sz="5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baseline="0" dirty="0">
                          <a:solidFill>
                            <a:schemeClr val="tx1"/>
                          </a:solidFill>
                          <a:latin typeface="Calibri" panose="020F0502020204030204" pitchFamily="34" charset="0"/>
                          <a:cs typeface="Calibri" panose="020F0502020204030204" pitchFamily="34" charset="0"/>
                        </a:rPr>
                        <a:t> </a:t>
                      </a:r>
                      <a:r>
                        <a:rPr lang="en-US" sz="600" baseline="0" dirty="0">
                          <a:solidFill>
                            <a:schemeClr val="tx1"/>
                          </a:solidFill>
                          <a:latin typeface="Calibri" panose="020F0502020204030204" pitchFamily="34" charset="0"/>
                          <a:cs typeface="Calibri" panose="020F0502020204030204" pitchFamily="34" charset="0"/>
                        </a:rPr>
                        <a:t>Year 3 cohort go swimming so we have continuity of same year group-different children get opportunity each year. catch up.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baseline="0" dirty="0">
                          <a:solidFill>
                            <a:schemeClr val="dk1"/>
                          </a:solidFill>
                          <a:effectLst/>
                          <a:latin typeface="Calibri" panose="020F0502020204030204" pitchFamily="34" charset="0"/>
                          <a:ea typeface="+mn-ea"/>
                          <a:cs typeface="Calibri" panose="020F0502020204030204" pitchFamily="34" charset="0"/>
                        </a:rPr>
                        <a:t>Swimming data will be used to identify pupils requiring additional support in future years.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baseline="0" dirty="0">
                          <a:solidFill>
                            <a:schemeClr val="dk1"/>
                          </a:solidFill>
                          <a:effectLst/>
                          <a:latin typeface="Calibri" panose="020F0502020204030204" pitchFamily="34" charset="0"/>
                          <a:ea typeface="+mn-ea"/>
                          <a:cs typeface="Calibri" panose="020F0502020204030204" pitchFamily="34" charset="0"/>
                        </a:rPr>
                        <a:t>Strong links with the swimming provider have been maintained, and annual assessment and targeted intervention will continue</a:t>
                      </a:r>
                      <a:r>
                        <a:rPr lang="en-GB" sz="500" kern="1200" baseline="0" dirty="0">
                          <a:solidFill>
                            <a:schemeClr val="dk1"/>
                          </a:solidFill>
                          <a:effectLst/>
                          <a:latin typeface="Calibri" panose="020F0502020204030204" pitchFamily="34" charset="0"/>
                          <a:ea typeface="+mn-ea"/>
                          <a:cs typeface="Calibri" panose="020F0502020204030204" pitchFamily="34" charset="0"/>
                        </a:rPr>
                        <a:t>.</a:t>
                      </a:r>
                      <a:endParaRPr lang="en-US" sz="500" kern="1200" baseline="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Swimming data, pupil voice, teacher voice.</a:t>
                      </a:r>
                      <a:r>
                        <a:rPr lang="en-US" sz="600" baseline="0" dirty="0">
                          <a:solidFill>
                            <a:schemeClr val="tx1"/>
                          </a:solidFill>
                          <a:latin typeface="Calibri" panose="020F0502020204030204" pitchFamily="34" charset="0"/>
                          <a:cs typeface="Calibri" panose="020F0502020204030204" pitchFamily="34" charset="0"/>
                        </a:rPr>
                        <a:t> </a:t>
                      </a:r>
                    </a:p>
                    <a:p>
                      <a:r>
                        <a:rPr lang="en-US" sz="600" dirty="0">
                          <a:latin typeface="Calibri" panose="020F0502020204030204" pitchFamily="34" charset="0"/>
                          <a:cs typeface="Calibri" panose="020F0502020204030204" pitchFamily="34" charset="0"/>
                        </a:rPr>
                        <a:t>Outcome: 38% can confidently</a:t>
                      </a:r>
                      <a:r>
                        <a:rPr lang="en-US" sz="600" baseline="0" dirty="0">
                          <a:latin typeface="Calibri" panose="020F0502020204030204" pitchFamily="34" charset="0"/>
                          <a:cs typeface="Calibri" panose="020F0502020204030204" pitchFamily="34" charset="0"/>
                        </a:rPr>
                        <a:t> swim 25 </a:t>
                      </a:r>
                      <a:r>
                        <a:rPr lang="en-US" sz="600" baseline="0" dirty="0" err="1">
                          <a:latin typeface="Calibri" panose="020F0502020204030204" pitchFamily="34" charset="0"/>
                          <a:cs typeface="Calibri" panose="020F0502020204030204" pitchFamily="34" charset="0"/>
                        </a:rPr>
                        <a:t>metres</a:t>
                      </a:r>
                      <a:endParaRPr lang="en-US" sz="600" baseline="0" dirty="0">
                        <a:latin typeface="Calibri" panose="020F0502020204030204" pitchFamily="34" charset="0"/>
                        <a:cs typeface="Calibri" panose="020F0502020204030204" pitchFamily="34" charset="0"/>
                      </a:endParaRPr>
                    </a:p>
                    <a:p>
                      <a:r>
                        <a:rPr lang="en-US" sz="600" baseline="0" dirty="0">
                          <a:latin typeface="Calibri" panose="020F0502020204030204" pitchFamily="34" charset="0"/>
                          <a:cs typeface="Calibri" panose="020F0502020204030204" pitchFamily="34" charset="0"/>
                        </a:rPr>
                        <a:t>Out of the children who couldn’t 33% can confidently swim 10 </a:t>
                      </a:r>
                      <a:r>
                        <a:rPr lang="en-US" sz="600" baseline="0" dirty="0" err="1">
                          <a:latin typeface="Calibri" panose="020F0502020204030204" pitchFamily="34" charset="0"/>
                          <a:cs typeface="Calibri" panose="020F0502020204030204" pitchFamily="34" charset="0"/>
                        </a:rPr>
                        <a:t>metres</a:t>
                      </a:r>
                      <a:r>
                        <a:rPr lang="en-US" sz="600" baseline="0" dirty="0">
                          <a:solidFill>
                            <a:srgbClr val="FF0000"/>
                          </a:solidFill>
                          <a:latin typeface="Calibri" panose="020F0502020204030204" pitchFamily="34" charset="0"/>
                          <a:cs typeface="Calibri" panose="020F0502020204030204" pitchFamily="34" charset="0"/>
                        </a:rPr>
                        <a:t>.</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Calibri" panose="020F0502020204030204" pitchFamily="34" charset="0"/>
                          <a:cs typeface="Calibri" panose="020F0502020204030204" pitchFamily="34" charset="0"/>
                        </a:rPr>
                        <a:t>Outcome:</a:t>
                      </a:r>
                      <a:r>
                        <a:rPr lang="en-US" sz="600" b="0" baseline="0" dirty="0">
                          <a:solidFill>
                            <a:schemeClr val="tx1"/>
                          </a:solidFill>
                          <a:latin typeface="Calibri" panose="020F0502020204030204" pitchFamily="34" charset="0"/>
                          <a:cs typeface="Calibri" panose="020F0502020204030204" pitchFamily="34" charset="0"/>
                        </a:rPr>
                        <a:t> 41% could confidently use a range of strokes effectively. </a:t>
                      </a:r>
                      <a:endParaRPr lang="en-US" sz="600" b="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a:solidFill>
                            <a:schemeClr val="tx1"/>
                          </a:solidFill>
                          <a:latin typeface="Calibri" panose="020F0502020204030204" pitchFamily="34" charset="0"/>
                          <a:cs typeface="Calibri" panose="020F0502020204030204" pitchFamily="34" charset="0"/>
                        </a:rPr>
                        <a:t>Outcome: 50% could confidently</a:t>
                      </a:r>
                      <a:r>
                        <a:rPr lang="en-US" sz="600" b="0" baseline="0">
                          <a:solidFill>
                            <a:schemeClr val="tx1"/>
                          </a:solidFill>
                          <a:latin typeface="Calibri" panose="020F0502020204030204" pitchFamily="34" charset="0"/>
                          <a:cs typeface="Calibri" panose="020F0502020204030204" pitchFamily="34" charset="0"/>
                        </a:rPr>
                        <a:t> use self rescue skills.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baseline="0">
                          <a:solidFill>
                            <a:schemeClr val="tx1"/>
                          </a:solidFill>
                          <a:latin typeface="Calibri" panose="020F0502020204030204" pitchFamily="34" charset="0"/>
                          <a:cs typeface="Calibri" panose="020F0502020204030204" pitchFamily="34" charset="0"/>
                        </a:rPr>
                        <a:t>All children who attended lessons could do the basics of water safety (red level). </a:t>
                      </a:r>
                    </a:p>
                    <a:p>
                      <a:endParaRPr lang="en-US" sz="600" baseline="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£1910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Tree>
    <p:extLst>
      <p:ext uri="{BB962C8B-B14F-4D97-AF65-F5344CB8AC3E}">
        <p14:creationId xmlns:p14="http://schemas.microsoft.com/office/powerpoint/2010/main" val="378165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Inclusivity and opportunity in competitions. </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84214861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Key</a:t>
                      </a:r>
                      <a:r>
                        <a:rPr lang="en-US" sz="600" b="1" baseline="0" dirty="0">
                          <a:solidFill>
                            <a:schemeClr val="tx1"/>
                          </a:solidFill>
                          <a:latin typeface="Calibri" panose="020F0502020204030204" pitchFamily="34" charset="0"/>
                          <a:cs typeface="Calibri" panose="020F0502020204030204" pitchFamily="34" charset="0"/>
                        </a:rPr>
                        <a:t> areas 4 and 5: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To</a:t>
                      </a:r>
                      <a:r>
                        <a:rPr lang="en-US" sz="600" baseline="0" dirty="0">
                          <a:effectLst/>
                          <a:latin typeface="Calibri" panose="020F0502020204030204" pitchFamily="34" charset="0"/>
                          <a:cs typeface="Calibri" panose="020F0502020204030204" pitchFamily="34" charset="0"/>
                        </a:rPr>
                        <a:t> engage a wide variety of children in competitive and non competitive sport-giving opportunities to all including disadvantaged and underserved.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baseline="0" dirty="0">
                          <a:solidFill>
                            <a:schemeClr val="dk1"/>
                          </a:solidFill>
                          <a:effectLst/>
                          <a:latin typeface="Calibri" panose="020F0502020204030204" pitchFamily="34" charset="0"/>
                          <a:ea typeface="+mn-ea"/>
                          <a:cs typeface="Calibri" panose="020F0502020204030204" pitchFamily="34" charset="0"/>
                        </a:rPr>
                        <a:t>Ensure opportunities are available for all pupils, including disadvantaged, SEND and less active children, by targeting participation and removing barriers where possible.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baseline="0" dirty="0">
                          <a:solidFill>
                            <a:schemeClr val="dk1"/>
                          </a:solidFill>
                          <a:effectLst/>
                          <a:latin typeface="Calibri" panose="020F0502020204030204" pitchFamily="34" charset="0"/>
                          <a:ea typeface="+mn-ea"/>
                          <a:cs typeface="Calibri" panose="020F0502020204030204" pitchFamily="34" charset="0"/>
                        </a:rPr>
                        <a:t>Work with local schools and School Games Organisers to access a wide range of inclusive sporting opportunities.</a:t>
                      </a:r>
                      <a:endParaRPr lang="en-US" sz="600" kern="1200" baseline="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baseline="0" dirty="0">
                          <a:solidFill>
                            <a:schemeClr val="dk1"/>
                          </a:solidFill>
                          <a:effectLst/>
                          <a:latin typeface="Calibri" panose="020F0502020204030204" pitchFamily="34" charset="0"/>
                          <a:ea typeface="+mn-ea"/>
                          <a:cs typeface="Calibri" panose="020F0502020204030204" pitchFamily="34" charset="0"/>
                        </a:rPr>
                        <a:t>Increased participation in competitive and non-competitive sport across all year groups.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baseline="0" dirty="0">
                          <a:solidFill>
                            <a:schemeClr val="dk1"/>
                          </a:solidFill>
                          <a:effectLst/>
                          <a:latin typeface="Calibri" panose="020F0502020204030204" pitchFamily="34" charset="0"/>
                          <a:ea typeface="+mn-ea"/>
                          <a:cs typeface="Calibri" panose="020F0502020204030204" pitchFamily="34" charset="0"/>
                        </a:rPr>
                        <a:t>More pupils, including disadvantaged, SEND and less active children, representing the school and developing confidence, teamwork, resilience and enjoyment of physical activity. Increased pupil engagement and positive attitudes towards sport, with more children choosing to take part in clubs and competitions.</a:t>
                      </a:r>
                      <a:endParaRPr lang="en-US" sz="600" kern="1200" baseline="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latin typeface="Calibri" panose="020F0502020204030204" pitchFamily="34" charset="0"/>
                          <a:cs typeface="Calibri" panose="020F0502020204030204" pitchFamily="34" charset="0"/>
                        </a:rPr>
                        <a:t>Competition registers and participation data,</a:t>
                      </a:r>
                      <a:r>
                        <a:rPr lang="en-GB" sz="600" baseline="0" dirty="0">
                          <a:latin typeface="Calibri" panose="020F0502020204030204" pitchFamily="34" charset="0"/>
                          <a:cs typeface="Calibri" panose="020F0502020204030204" pitchFamily="34" charset="0"/>
                        </a:rPr>
                        <a:t> </a:t>
                      </a:r>
                      <a:r>
                        <a:rPr lang="en-GB" sz="600" dirty="0">
                          <a:latin typeface="Calibri" panose="020F0502020204030204" pitchFamily="34" charset="0"/>
                          <a:cs typeface="Calibri" panose="020F0502020204030204" pitchFamily="34" charset="0"/>
                        </a:rPr>
                        <a:t>photographs, pupil voice, case studies, staff observations, certificates/awards, reports from festivals and competitions.</a:t>
                      </a:r>
                      <a:r>
                        <a:rPr lang="en-GB" sz="600" baseline="0" dirty="0">
                          <a:latin typeface="Calibri" panose="020F0502020204030204" pitchFamily="34" charset="0"/>
                          <a:cs typeface="Calibri" panose="020F0502020204030204" pitchFamily="34" charset="0"/>
                        </a:rPr>
                        <a:t>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baseline="0" dirty="0">
                          <a:solidFill>
                            <a:schemeClr val="dk1"/>
                          </a:solidFill>
                          <a:effectLst/>
                          <a:latin typeface="Calibri" panose="020F0502020204030204" pitchFamily="34" charset="0"/>
                          <a:ea typeface="+mn-ea"/>
                          <a:cs typeface="Calibri" panose="020F0502020204030204" pitchFamily="34" charset="0"/>
                        </a:rPr>
                        <a:t>Participation in competitions and festivals increased, with a greater number of pupils representing the school across a wider range of sports. Targeted pupils, including disadvantaged and SEND children, accessed opportunities they may not otherwise have experienced.</a:t>
                      </a:r>
                      <a:endParaRPr lang="en-US" sz="600" kern="1200" baseline="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kern="1200" baseline="0" dirty="0">
                          <a:solidFill>
                            <a:schemeClr val="dk1"/>
                          </a:solidFill>
                          <a:effectLst/>
                          <a:latin typeface="Calibri" panose="020F0502020204030204" pitchFamily="34" charset="0"/>
                          <a:ea typeface="+mn-ea"/>
                          <a:cs typeface="Calibri" panose="020F0502020204030204" pitchFamily="34" charset="0"/>
                        </a:rPr>
                        <a:t>Strong partnerships with local schools and the School Games network will continue to provide regular competition opportunities. </a:t>
                      </a:r>
                    </a:p>
                    <a:p>
                      <a:pPr algn="l">
                        <a:lnSpc>
                          <a:spcPct val="100000"/>
                        </a:lnSpc>
                      </a:pPr>
                      <a:endParaRPr lang="en-GB" sz="600" kern="1200" baseline="0" dirty="0">
                        <a:solidFill>
                          <a:schemeClr val="dk1"/>
                        </a:solidFill>
                        <a:effectLst/>
                        <a:latin typeface="Calibri" panose="020F0502020204030204" pitchFamily="34" charset="0"/>
                        <a:ea typeface="+mn-ea"/>
                        <a:cs typeface="Calibri" panose="020F0502020204030204" pitchFamily="34" charset="0"/>
                      </a:endParaRPr>
                    </a:p>
                    <a:p>
                      <a:pPr algn="l">
                        <a:lnSpc>
                          <a:spcPct val="100000"/>
                        </a:lnSpc>
                      </a:pPr>
                      <a:r>
                        <a:rPr lang="en-GB" sz="600" kern="1200" baseline="0" dirty="0">
                          <a:solidFill>
                            <a:schemeClr val="dk1"/>
                          </a:solidFill>
                          <a:effectLst/>
                          <a:latin typeface="Calibri" panose="020F0502020204030204" pitchFamily="34" charset="0"/>
                          <a:ea typeface="+mn-ea"/>
                          <a:cs typeface="Calibri" panose="020F0502020204030204" pitchFamily="34" charset="0"/>
                        </a:rPr>
                        <a:t>Participation data will be used to identify pupils who would benefit from future targeted opportunities, ensuring inclusion remains a priority. </a:t>
                      </a:r>
                    </a:p>
                    <a:p>
                      <a:pPr algn="l">
                        <a:lnSpc>
                          <a:spcPct val="100000"/>
                        </a:lnSpc>
                      </a:pPr>
                      <a:r>
                        <a:rPr lang="en-GB" sz="600" kern="1200" baseline="0" dirty="0">
                          <a:solidFill>
                            <a:schemeClr val="dk1"/>
                          </a:solidFill>
                          <a:effectLst/>
                          <a:latin typeface="Calibri" panose="020F0502020204030204" pitchFamily="34" charset="0"/>
                          <a:ea typeface="+mn-ea"/>
                          <a:cs typeface="Calibri" panose="020F0502020204030204" pitchFamily="34" charset="0"/>
                        </a:rPr>
                        <a:t>Staff will continue to promote competitions and encourage SEND, girls, disadvantaged children. </a:t>
                      </a:r>
                      <a:endParaRPr lang="en-US" sz="600" kern="1200" baseline="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kern="1200" baseline="0" dirty="0">
                          <a:solidFill>
                            <a:schemeClr val="dk1"/>
                          </a:solidFill>
                          <a:effectLst/>
                          <a:latin typeface="Calibri" panose="020F0502020204030204" pitchFamily="34" charset="0"/>
                          <a:ea typeface="+mn-ea"/>
                          <a:cs typeface="Calibri" panose="020F0502020204030204" pitchFamily="34" charset="0"/>
                        </a:rPr>
                        <a:t>Competition participation records, registers, photographs, pupil voice, staff feedback, case studies, certificates and awards.</a:t>
                      </a:r>
                      <a:endParaRPr lang="en-US" sz="600" kern="1200" baseline="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£2641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69C9E-67AA-3F69-6298-2FABAAE6F0B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F28FF5A9-AA58-DE6F-B862-5B3888BD018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4FD8F61E-148C-155F-6101-FF65E37D4262}"/>
              </a:ext>
            </a:extLst>
          </p:cNvPr>
          <p:cNvSpPr txBox="1"/>
          <p:nvPr/>
        </p:nvSpPr>
        <p:spPr>
          <a:xfrm>
            <a:off x="241825" y="172240"/>
            <a:ext cx="3559359" cy="369332"/>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GB" sz="800" b="1" dirty="0">
                <a:latin typeface="Calibri" panose="020F0502020204030204" pitchFamily="34" charset="0"/>
                <a:cs typeface="Calibri" panose="020F0502020204030204" pitchFamily="34" charset="0"/>
              </a:rPr>
              <a:t>To increase pupil engagement in physical activity by providing regular, high-quality Forest School experiences </a:t>
            </a:r>
            <a:endParaRPr lang="en-US" sz="10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94E688-6515-9815-BF4B-1059CEF1B1F6}"/>
              </a:ext>
            </a:extLst>
          </p:cNvPr>
          <p:cNvGraphicFramePr>
            <a:graphicFrameLocks noGrp="1"/>
          </p:cNvGraphicFramePr>
          <p:nvPr>
            <p:extLst>
              <p:ext uri="{D42A27DB-BD31-4B8C-83A1-F6EECF244321}">
                <p14:modId xmlns:p14="http://schemas.microsoft.com/office/powerpoint/2010/main" val="1209501787"/>
              </p:ext>
            </p:extLst>
          </p:nvPr>
        </p:nvGraphicFramePr>
        <p:xfrm>
          <a:off x="294842" y="694098"/>
          <a:ext cx="5530128" cy="34442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333354">
                  <a:extLst>
                    <a:ext uri="{9D8B030D-6E8A-4147-A177-3AD203B41FA5}">
                      <a16:colId xmlns:a16="http://schemas.microsoft.com/office/drawing/2014/main" val="3874769663"/>
                    </a:ext>
                  </a:extLst>
                </a:gridCol>
                <a:gridCol w="1267270">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Key</a:t>
                      </a:r>
                      <a:r>
                        <a:rPr lang="en-US" sz="600" b="1" baseline="0" dirty="0">
                          <a:solidFill>
                            <a:schemeClr val="tx1"/>
                          </a:solidFill>
                          <a:latin typeface="Calibri" panose="020F0502020204030204" pitchFamily="34" charset="0"/>
                          <a:cs typeface="Calibri" panose="020F0502020204030204" pitchFamily="34" charset="0"/>
                        </a:rPr>
                        <a:t> areas 2 and 4: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600" dirty="0">
                          <a:effectLst/>
                          <a:latin typeface="Calibri" panose="020F0502020204030204" pitchFamily="34" charset="0"/>
                          <a:cs typeface="Calibri" panose="020F0502020204030204" pitchFamily="34" charset="0"/>
                        </a:rPr>
                        <a:t>To increase pupil engagement in physical activity by providing regular, high-quality </a:t>
                      </a:r>
                      <a:r>
                        <a:rPr lang="en-GB" sz="600" dirty="0">
                          <a:solidFill>
                            <a:schemeClr val="tx1"/>
                          </a:solidFill>
                          <a:effectLst/>
                          <a:latin typeface="Calibri" panose="020F0502020204030204" pitchFamily="34" charset="0"/>
                          <a:cs typeface="Calibri" panose="020F0502020204030204" pitchFamily="34" charset="0"/>
                        </a:rPr>
                        <a:t>Forest School </a:t>
                      </a:r>
                      <a:r>
                        <a:rPr lang="en-GB" sz="600" dirty="0">
                          <a:effectLst/>
                          <a:latin typeface="Calibri" panose="020F0502020204030204" pitchFamily="34" charset="0"/>
                          <a:cs typeface="Calibri" panose="020F0502020204030204" pitchFamily="34" charset="0"/>
                        </a:rPr>
                        <a:t>experiences for all classes,</a:t>
                      </a:r>
                      <a:r>
                        <a:rPr lang="en-GB" sz="600" baseline="0" dirty="0">
                          <a:effectLst/>
                          <a:latin typeface="Calibri" panose="020F0502020204030204" pitchFamily="34" charset="0"/>
                          <a:cs typeface="Calibri" panose="020F0502020204030204" pitchFamily="34" charset="0"/>
                        </a:rPr>
                        <a:t> as well as offering </a:t>
                      </a:r>
                      <a:r>
                        <a:rPr lang="en-US" sz="600" dirty="0">
                          <a:solidFill>
                            <a:schemeClr val="tx1"/>
                          </a:solidFill>
                          <a:latin typeface="Calibri" panose="020F0502020204030204" pitchFamily="34" charset="0"/>
                          <a:cs typeface="Calibri" panose="020F0502020204030204" pitchFamily="34" charset="0"/>
                        </a:rPr>
                        <a:t>extra</a:t>
                      </a:r>
                      <a:r>
                        <a:rPr lang="en-US" sz="600" baseline="0" dirty="0">
                          <a:solidFill>
                            <a:schemeClr val="tx1"/>
                          </a:solidFill>
                          <a:latin typeface="Calibri" panose="020F0502020204030204" pitchFamily="34" charset="0"/>
                          <a:cs typeface="Calibri" panose="020F0502020204030204" pitchFamily="34" charset="0"/>
                        </a:rPr>
                        <a:t> curricular sport activities specifically for SEND an underserved pupils. </a:t>
                      </a:r>
                    </a:p>
                    <a:p>
                      <a:pPr algn="l">
                        <a:lnSpc>
                          <a:spcPct val="100000"/>
                        </a:lnSpc>
                      </a:pPr>
                      <a:endParaRPr lang="en-US" sz="600" baseline="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Ensure all classes</a:t>
                      </a:r>
                      <a:r>
                        <a:rPr lang="en-US" sz="600" baseline="0" dirty="0">
                          <a:solidFill>
                            <a:schemeClr val="tx1"/>
                          </a:solidFill>
                          <a:latin typeface="Calibri" panose="020F0502020204030204" pitchFamily="34" charset="0"/>
                          <a:cs typeface="Calibri" panose="020F0502020204030204" pitchFamily="34" charset="0"/>
                        </a:rPr>
                        <a:t> have forest school sessions half termly,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aseline="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Provide opportunities throughout the year for targeted groups to have sessions separately </a:t>
                      </a:r>
                      <a:r>
                        <a:rPr lang="en-US" sz="600" baseline="0" dirty="0" err="1">
                          <a:solidFill>
                            <a:schemeClr val="tx1"/>
                          </a:solidFill>
                          <a:latin typeface="Calibri" panose="020F0502020204030204" pitchFamily="34" charset="0"/>
                          <a:cs typeface="Calibri" panose="020F0502020204030204" pitchFamily="34" charset="0"/>
                        </a:rPr>
                        <a:t>e.g</a:t>
                      </a:r>
                      <a:r>
                        <a:rPr lang="en-US" sz="600" baseline="0" dirty="0">
                          <a:solidFill>
                            <a:schemeClr val="tx1"/>
                          </a:solidFill>
                          <a:latin typeface="Calibri" panose="020F0502020204030204" pitchFamily="34" charset="0"/>
                          <a:cs typeface="Calibri" panose="020F0502020204030204" pitchFamily="34" charset="0"/>
                        </a:rPr>
                        <a:t> SEND, Disadvantaged.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aseline="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Develop outdoor areas to expand learning opportunities.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Increased</a:t>
                      </a:r>
                      <a:r>
                        <a:rPr lang="en-US" sz="600" baseline="0" dirty="0">
                          <a:solidFill>
                            <a:schemeClr val="tx1"/>
                          </a:solidFill>
                          <a:latin typeface="Calibri" panose="020F0502020204030204" pitchFamily="34" charset="0"/>
                          <a:cs typeface="Calibri" panose="020F0502020204030204" pitchFamily="34" charset="0"/>
                        </a:rPr>
                        <a:t> physical literacy, confidence and resilience in pupils.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Less active/reluctant pupils participating in non-traditional physical activity.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Opportunities for targeted groups increasing attendance and physical activity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aseline="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Outdoor areas being used effectively.</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a:t>
                      </a:r>
                      <a:r>
                        <a:rPr lang="en-US" sz="600" baseline="0" dirty="0">
                          <a:solidFill>
                            <a:schemeClr val="tx1"/>
                          </a:solidFill>
                          <a:latin typeface="Calibri" panose="020F0502020204030204" pitchFamily="34" charset="0"/>
                          <a:cs typeface="Calibri" panose="020F0502020204030204" pitchFamily="34" charset="0"/>
                        </a:rPr>
                        <a:t> surveys, observations, photographs, pupil voice, case studies, attendance records.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baseline="0" dirty="0">
                          <a:solidFill>
                            <a:schemeClr val="tx1"/>
                          </a:solidFill>
                          <a:latin typeface="Calibri" panose="020F0502020204030204" pitchFamily="34" charset="0"/>
                          <a:ea typeface="+mn-ea"/>
                          <a:cs typeface="Calibri" panose="020F0502020204030204" pitchFamily="34" charset="0"/>
                        </a:rPr>
                        <a:t>Forest School has successfully increased pupils' engagement in physical activity and outdoor learning across all year groups. Targeted sessions for SEND, disadvantaged and reluctant participants have resulted in increased participation, improved attendance at sessions and greater willingness to engage in physical activity. Outdoor learning has become an established part of the curriculum, providing pupils with varied and inclusive opportunities to develop physically, socially and emotionally.</a:t>
                      </a:r>
                      <a:endParaRPr lang="en-US" sz="600" kern="1200" baseline="0" dirty="0">
                        <a:solidFill>
                          <a:schemeClr val="tx1"/>
                        </a:solidFill>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baseline="0" dirty="0">
                          <a:solidFill>
                            <a:schemeClr val="tx1"/>
                          </a:solidFill>
                          <a:latin typeface="Calibri" panose="020F0502020204030204" pitchFamily="34" charset="0"/>
                          <a:ea typeface="+mn-ea"/>
                          <a:cs typeface="Calibri" panose="020F0502020204030204" pitchFamily="34" charset="0"/>
                        </a:rPr>
                        <a:t>Forest School is now embedded within the curriculum, with all classes accessing regular sessions. Staff have developed confidence in supporting outdoor learning and will continue to build this into future planning. Resources and outdoor learning areas will continue to be maintained and developed, ensuring long-term access for all pupils. Targeted provision for SEND, disadvantaged and less active pupils will remain a priority to ensure inclusive participation and sustained engagement.</a:t>
                      </a:r>
                      <a:endParaRPr lang="en-US" sz="600" kern="1200" baseline="0" dirty="0">
                        <a:solidFill>
                          <a:schemeClr val="tx1"/>
                        </a:solidFill>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baseline="0" dirty="0">
                          <a:solidFill>
                            <a:schemeClr val="tx1"/>
                          </a:solidFill>
                          <a:latin typeface="Calibri" panose="020F0502020204030204" pitchFamily="34" charset="0"/>
                          <a:ea typeface="+mn-ea"/>
                          <a:cs typeface="Calibri" panose="020F0502020204030204" pitchFamily="34" charset="0"/>
                        </a:rPr>
                        <a:t>Attendance records, Forest School timetables, pupil voice, staff questionnaires, lesson observations, photographs, case studies, SEND participation records, monitoring of targeted groups, planning documents and assessment records demonstrating increased engagement and participation.</a:t>
                      </a:r>
                      <a:endParaRPr lang="en-US" sz="600" kern="1200" baseline="0" dirty="0">
                        <a:solidFill>
                          <a:schemeClr val="tx1"/>
                        </a:solidFill>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£7966.30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655039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07E74-3833-29CE-207E-3CF48DC16C3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AEBBDF-DE55-F66C-1809-BA1423BE983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E5778-2ABF-786D-E9E1-7E651E56A44F}"/>
              </a:ext>
            </a:extLst>
          </p:cNvPr>
          <p:cNvSpPr txBox="1"/>
          <p:nvPr/>
        </p:nvSpPr>
        <p:spPr>
          <a:xfrm>
            <a:off x="241825" y="172240"/>
            <a:ext cx="3559359" cy="52322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a:t>
            </a:r>
            <a:r>
              <a:rPr lang="en-US" sz="800" b="1" dirty="0">
                <a:solidFill>
                  <a:schemeClr val="dk1"/>
                </a:solidFill>
                <a:latin typeface="Calibri" panose="020F0502020204030204" pitchFamily="34" charset="0"/>
                <a:cs typeface="Calibri" panose="020F0502020204030204" pitchFamily="34" charset="0"/>
              </a:rPr>
              <a:t>To use wider sports educators/ coaches to enhance PE provision and develop CPD for teachers and LSAs.  </a:t>
            </a:r>
          </a:p>
          <a:p>
            <a:r>
              <a:rPr lang="en-US" sz="1000" b="1" dirty="0">
                <a:latin typeface="Calibri" panose="020F0502020204030204" pitchFamily="34" charset="0"/>
                <a:cs typeface="Calibri" panose="020F0502020204030204" pitchFamily="34" charset="0"/>
              </a:rPr>
              <a:t> </a:t>
            </a:r>
          </a:p>
        </p:txBody>
      </p:sp>
      <p:graphicFrame>
        <p:nvGraphicFramePr>
          <p:cNvPr id="2" name="Table 1">
            <a:extLst>
              <a:ext uri="{FF2B5EF4-FFF2-40B4-BE49-F238E27FC236}">
                <a16:creationId xmlns:a16="http://schemas.microsoft.com/office/drawing/2014/main" id="{49DC3219-B457-2767-3A43-739FED7A8C4E}"/>
              </a:ext>
            </a:extLst>
          </p:cNvPr>
          <p:cNvGraphicFramePr>
            <a:graphicFrameLocks noGrp="1"/>
          </p:cNvGraphicFramePr>
          <p:nvPr>
            <p:extLst>
              <p:ext uri="{D42A27DB-BD31-4B8C-83A1-F6EECF244321}">
                <p14:modId xmlns:p14="http://schemas.microsoft.com/office/powerpoint/2010/main" val="1545408135"/>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76101">
                  <a:extLst>
                    <a:ext uri="{9D8B030D-6E8A-4147-A177-3AD203B41FA5}">
                      <a16:colId xmlns:a16="http://schemas.microsoft.com/office/drawing/2014/main" val="3874769663"/>
                    </a:ext>
                  </a:extLst>
                </a:gridCol>
                <a:gridCol w="1424523">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Key</a:t>
                      </a:r>
                      <a:r>
                        <a:rPr lang="en-US" sz="600" b="1" baseline="0" dirty="0">
                          <a:solidFill>
                            <a:schemeClr val="tx1"/>
                          </a:solidFill>
                          <a:latin typeface="Calibri" panose="020F0502020204030204" pitchFamily="34" charset="0"/>
                          <a:cs typeface="Calibri" panose="020F0502020204030204" pitchFamily="34" charset="0"/>
                        </a:rPr>
                        <a:t> areas 1 and 2:</a:t>
                      </a:r>
                    </a:p>
                    <a:p>
                      <a:pPr algn="l">
                        <a:lnSpc>
                          <a:spcPct val="100000"/>
                        </a:lnSpc>
                      </a:pPr>
                      <a:endParaRPr lang="en-US" sz="600" baseline="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aseline="0" dirty="0">
                          <a:solidFill>
                            <a:schemeClr val="tx1"/>
                          </a:solidFill>
                          <a:latin typeface="Calibri" panose="020F0502020204030204" pitchFamily="34" charset="0"/>
                          <a:cs typeface="Calibri" panose="020F0502020204030204" pitchFamily="34" charset="0"/>
                        </a:rPr>
                        <a:t>Use wider sports educators/coaches to enhance PE  provision, model excellent teaching in PE and deliver CPD to LSAs. </a:t>
                      </a:r>
                    </a:p>
                    <a:p>
                      <a:pPr algn="l">
                        <a:lnSpc>
                          <a:spcPct val="100000"/>
                        </a:lnSpc>
                      </a:pPr>
                      <a:endParaRPr lang="en-US" sz="600" baseline="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Employ</a:t>
                      </a:r>
                      <a:r>
                        <a:rPr lang="en-US" sz="600" baseline="0" dirty="0">
                          <a:solidFill>
                            <a:schemeClr val="tx1"/>
                          </a:solidFill>
                          <a:latin typeface="Calibri" panose="020F0502020204030204" pitchFamily="34" charset="0"/>
                          <a:cs typeface="Calibri" panose="020F0502020204030204" pitchFamily="34" charset="0"/>
                        </a:rPr>
                        <a:t> specialist coaches to model good practice, deliver high quality PE lessons and provide CPD for LSAs during lessons.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Remove barriers to participation and opportunity, enabling LSAs to support with this.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a:t>
                      </a:r>
                      <a:r>
                        <a:rPr lang="en-US" sz="600" baseline="0" dirty="0">
                          <a:solidFill>
                            <a:schemeClr val="tx1"/>
                          </a:solidFill>
                          <a:latin typeface="Calibri" panose="020F0502020204030204" pitchFamily="34" charset="0"/>
                          <a:cs typeface="Calibri" panose="020F0502020204030204" pitchFamily="34" charset="0"/>
                        </a:rPr>
                        <a:t> in participation and engagement from pupils.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 Improved LSA confidence and subject knowledge enabling them to support in lessons and deliver active lunchtime provision. </a:t>
                      </a: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Increased</a:t>
                      </a:r>
                      <a:r>
                        <a:rPr lang="en-US" sz="600" baseline="0" dirty="0">
                          <a:solidFill>
                            <a:schemeClr val="tx1"/>
                          </a:solidFill>
                          <a:latin typeface="Calibri" panose="020F0502020204030204" pitchFamily="34" charset="0"/>
                          <a:cs typeface="Calibri" panose="020F0502020204030204" pitchFamily="34" charset="0"/>
                        </a:rPr>
                        <a:t> participation from SEND and disadvantaged pupils by 20%, leading to improved confidence, engagement and attendance.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a:t>
                      </a:r>
                      <a:r>
                        <a:rPr lang="en-US" sz="600" baseline="0" dirty="0">
                          <a:solidFill>
                            <a:schemeClr val="tx1"/>
                          </a:solidFill>
                          <a:latin typeface="Calibri" panose="020F0502020204030204" pitchFamily="34" charset="0"/>
                          <a:cs typeface="Calibri" panose="020F0502020204030204" pitchFamily="34" charset="0"/>
                        </a:rPr>
                        <a:t> questionnaires, LSAs observing coaches, lesson observations, coach voice.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Increased</a:t>
                      </a:r>
                      <a:r>
                        <a:rPr lang="en-US" sz="600" baseline="0" dirty="0">
                          <a:solidFill>
                            <a:schemeClr val="tx1"/>
                          </a:solidFill>
                          <a:latin typeface="Calibri" panose="020F0502020204030204" pitchFamily="34" charset="0"/>
                          <a:cs typeface="Calibri" panose="020F0502020204030204" pitchFamily="34" charset="0"/>
                        </a:rPr>
                        <a:t> pupil engagement in lessons, staff more confident with skills and knowledge to support coach.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aseline="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Staff confidence improved through observing and taking part in CPD.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LSAs are better equipped to support pupils including those with SEND during lessons.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It</a:t>
                      </a:r>
                      <a:r>
                        <a:rPr lang="en-US" sz="600" baseline="0" dirty="0">
                          <a:solidFill>
                            <a:schemeClr val="tx1"/>
                          </a:solidFill>
                          <a:latin typeface="Calibri" panose="020F0502020204030204" pitchFamily="34" charset="0"/>
                          <a:cs typeface="Calibri" panose="020F0502020204030204" pitchFamily="34" charset="0"/>
                        </a:rPr>
                        <a:t> ensures high quality lessons are being taught.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More children are engaging in lessons.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aseline="0" dirty="0">
                          <a:solidFill>
                            <a:schemeClr val="tx1"/>
                          </a:solidFill>
                          <a:latin typeface="Calibri" panose="020F0502020204030204" pitchFamily="34" charset="0"/>
                          <a:cs typeface="Calibri" panose="020F0502020204030204" pitchFamily="34" charset="0"/>
                        </a:rPr>
                        <a:t>LSAs have good subject knowledge to deliver meaningful and inclusive provision at lunchtimes.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Observations,</a:t>
                      </a:r>
                      <a:r>
                        <a:rPr lang="en-US" sz="600" baseline="0" dirty="0">
                          <a:solidFill>
                            <a:schemeClr val="tx1"/>
                          </a:solidFill>
                          <a:latin typeface="Calibri" panose="020F0502020204030204" pitchFamily="34" charset="0"/>
                          <a:cs typeface="Calibri" panose="020F0502020204030204" pitchFamily="34" charset="0"/>
                        </a:rPr>
                        <a:t> staff voice, pupil voice, behavior records, focus children case studies, lunchtime provision.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£6420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2634869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07E74-3833-29CE-207E-3CF48DC16C3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AEBBDF-DE55-F66C-1809-BA1423BE983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E5778-2ABF-786D-E9E1-7E651E56A44F}"/>
              </a:ext>
            </a:extLst>
          </p:cNvPr>
          <p:cNvSpPr txBox="1"/>
          <p:nvPr/>
        </p:nvSpPr>
        <p:spPr>
          <a:xfrm>
            <a:off x="122308" y="172240"/>
            <a:ext cx="4944749" cy="523220"/>
          </a:xfrm>
          <a:prstGeom prst="rect">
            <a:avLst/>
          </a:prstGeom>
          <a:noFill/>
        </p:spPr>
        <p:txBody>
          <a:bodyPr wrap="square" rtlCol="0">
            <a:spAutoFit/>
          </a:bodyPr>
          <a:lstStyle/>
          <a:p>
            <a:pPr lvl="0" defTabSz="575981">
              <a:defRPr/>
            </a:pPr>
            <a:r>
              <a:rPr lang="en-US" sz="1000" b="1" dirty="0">
                <a:latin typeface="Calibri" panose="020F0502020204030204" pitchFamily="34" charset="0"/>
                <a:cs typeface="Calibri" panose="020F0502020204030204" pitchFamily="34" charset="0"/>
              </a:rPr>
              <a:t>Your objective:</a:t>
            </a:r>
            <a:endParaRPr lang="en-US" sz="800" dirty="0">
              <a:latin typeface="Calibri" panose="020F0502020204030204" pitchFamily="34" charset="0"/>
              <a:cs typeface="Calibri" panose="020F0502020204030204" pitchFamily="34" charset="0"/>
            </a:endParaRPr>
          </a:p>
          <a:p>
            <a:pPr lvl="0" defTabSz="575981">
              <a:defRPr/>
            </a:pPr>
            <a:r>
              <a:rPr lang="en-US" sz="800" b="1" dirty="0">
                <a:latin typeface="Calibri" panose="020F0502020204030204" pitchFamily="34" charset="0"/>
                <a:cs typeface="Calibri" panose="020F0502020204030204" pitchFamily="34" charset="0"/>
              </a:rPr>
              <a:t>Resources allow the curriculum to be delivered to its fullest </a:t>
            </a:r>
          </a:p>
          <a:p>
            <a:r>
              <a:rPr lang="en-US" sz="1000" b="1" dirty="0">
                <a:latin typeface="Calibri" panose="020F0502020204030204" pitchFamily="34" charset="0"/>
                <a:cs typeface="Calibri" panose="020F0502020204030204" pitchFamily="34" charset="0"/>
              </a:rPr>
              <a:t>  </a:t>
            </a:r>
          </a:p>
        </p:txBody>
      </p:sp>
      <p:graphicFrame>
        <p:nvGraphicFramePr>
          <p:cNvPr id="2" name="Table 1">
            <a:extLst>
              <a:ext uri="{FF2B5EF4-FFF2-40B4-BE49-F238E27FC236}">
                <a16:creationId xmlns:a16="http://schemas.microsoft.com/office/drawing/2014/main" id="{49DC3219-B457-2767-3A43-739FED7A8C4E}"/>
              </a:ext>
            </a:extLst>
          </p:cNvPr>
          <p:cNvGraphicFramePr>
            <a:graphicFrameLocks noGrp="1"/>
          </p:cNvGraphicFramePr>
          <p:nvPr>
            <p:extLst>
              <p:ext uri="{D42A27DB-BD31-4B8C-83A1-F6EECF244321}">
                <p14:modId xmlns:p14="http://schemas.microsoft.com/office/powerpoint/2010/main" val="1265815001"/>
              </p:ext>
            </p:extLst>
          </p:nvPr>
        </p:nvGraphicFramePr>
        <p:xfrm>
          <a:off x="294842" y="694098"/>
          <a:ext cx="5530128" cy="33528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Key</a:t>
                      </a:r>
                      <a:r>
                        <a:rPr lang="en-US" sz="600" b="1" baseline="0" dirty="0">
                          <a:solidFill>
                            <a:schemeClr val="tx1"/>
                          </a:solidFill>
                          <a:latin typeface="Calibri" panose="020F0502020204030204" pitchFamily="34" charset="0"/>
                          <a:cs typeface="Calibri" panose="020F0502020204030204" pitchFamily="34" charset="0"/>
                        </a:rPr>
                        <a:t> areas 2 and 4:</a:t>
                      </a:r>
                    </a:p>
                    <a:p>
                      <a:pPr algn="l">
                        <a:lnSpc>
                          <a:spcPct val="100000"/>
                        </a:lnSpc>
                      </a:pPr>
                      <a:endParaRPr lang="en-US" sz="600" b="1" baseline="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baseline="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Resources allow the curriculum to be delivered to its fullest.  </a:t>
                      </a:r>
                    </a:p>
                    <a:p>
                      <a:pPr algn="l">
                        <a:lnSpc>
                          <a:spcPct val="100000"/>
                        </a:lnSpc>
                      </a:pPr>
                      <a:endParaRPr lang="en-US" sz="600" b="1" baseline="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GB" sz="600" kern="1200" dirty="0">
                          <a:solidFill>
                            <a:schemeClr val="dk1"/>
                          </a:solidFill>
                          <a:effectLst/>
                          <a:latin typeface="Calibri" panose="020F0502020204030204" pitchFamily="34" charset="0"/>
                          <a:ea typeface="+mn-ea"/>
                          <a:cs typeface="Calibri" panose="020F0502020204030204" pitchFamily="34" charset="0"/>
                        </a:rPr>
                        <a:t>Audit existing PE equipment and identify gaps.</a:t>
                      </a:r>
                    </a:p>
                    <a:p>
                      <a:pPr lvl="0"/>
                      <a:r>
                        <a:rPr lang="en-GB" sz="600" kern="1200" dirty="0">
                          <a:solidFill>
                            <a:schemeClr val="dk1"/>
                          </a:solidFill>
                          <a:effectLst/>
                          <a:latin typeface="Calibri" panose="020F0502020204030204" pitchFamily="34" charset="0"/>
                          <a:ea typeface="+mn-ea"/>
                          <a:cs typeface="Calibri" panose="020F0502020204030204" pitchFamily="34" charset="0"/>
                        </a:rPr>
                        <a:t>Purchase high-quality resources to support all areas of the PE curriculum, including games, gymnastics, athletics and outdoor learning.</a:t>
                      </a:r>
                    </a:p>
                    <a:p>
                      <a:pPr lvl="0"/>
                      <a:r>
                        <a:rPr lang="en-GB" sz="600" kern="1200" dirty="0">
                          <a:solidFill>
                            <a:schemeClr val="dk1"/>
                          </a:solidFill>
                          <a:effectLst/>
                          <a:latin typeface="Calibri" panose="020F0502020204030204" pitchFamily="34" charset="0"/>
                          <a:ea typeface="+mn-ea"/>
                          <a:cs typeface="Calibri" panose="020F0502020204030204" pitchFamily="34" charset="0"/>
                        </a:rPr>
                        <a:t>Replace damaged or outdated equipment to ensure safe delivery of lessons.</a:t>
                      </a:r>
                    </a:p>
                    <a:p>
                      <a:pPr lvl="0"/>
                      <a:r>
                        <a:rPr lang="en-GB" sz="600" kern="1200" dirty="0">
                          <a:solidFill>
                            <a:schemeClr val="dk1"/>
                          </a:solidFill>
                          <a:effectLst/>
                          <a:latin typeface="Calibri" panose="020F0502020204030204" pitchFamily="34" charset="0"/>
                          <a:ea typeface="+mn-ea"/>
                          <a:cs typeface="Calibri" panose="020F0502020204030204" pitchFamily="34" charset="0"/>
                        </a:rPr>
                        <a:t>Organise and maintain equipment so it is easily accessible for staff and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GB" sz="600" kern="1200" dirty="0">
                          <a:solidFill>
                            <a:schemeClr val="dk1"/>
                          </a:solidFill>
                          <a:effectLst/>
                          <a:latin typeface="Calibri" panose="020F0502020204030204" pitchFamily="34" charset="0"/>
                          <a:ea typeface="+mn-ea"/>
                          <a:cs typeface="Calibri" panose="020F0502020204030204" pitchFamily="34" charset="0"/>
                        </a:rPr>
                        <a:t>All PE lessons are delivered effectively with appropriate equipment.</a:t>
                      </a:r>
                    </a:p>
                    <a:p>
                      <a:pPr lvl="0"/>
                      <a:r>
                        <a:rPr lang="en-GB" sz="600" kern="1200" dirty="0">
                          <a:solidFill>
                            <a:schemeClr val="dk1"/>
                          </a:solidFill>
                          <a:effectLst/>
                          <a:latin typeface="Calibri" panose="020F0502020204030204" pitchFamily="34" charset="0"/>
                          <a:ea typeface="+mn-ea"/>
                          <a:cs typeface="Calibri" panose="020F0502020204030204" pitchFamily="34" charset="0"/>
                        </a:rPr>
                        <a:t>Increased pupil engagement, participation and enjoyment in PE.</a:t>
                      </a:r>
                    </a:p>
                    <a:p>
                      <a:pPr lvl="0"/>
                      <a:r>
                        <a:rPr lang="en-GB" sz="600" kern="1200" dirty="0">
                          <a:solidFill>
                            <a:schemeClr val="dk1"/>
                          </a:solidFill>
                          <a:effectLst/>
                          <a:latin typeface="Calibri" panose="020F0502020204030204" pitchFamily="34" charset="0"/>
                          <a:ea typeface="+mn-ea"/>
                          <a:cs typeface="Calibri" panose="020F0502020204030204" pitchFamily="34" charset="0"/>
                        </a:rPr>
                        <a:t>Staff are able to teach the full curriculum confidently without resource limitations.</a:t>
                      </a:r>
                    </a:p>
                    <a:p>
                      <a:pPr lvl="0"/>
                      <a:r>
                        <a:rPr lang="en-GB" sz="600" kern="1200" dirty="0">
                          <a:solidFill>
                            <a:schemeClr val="dk1"/>
                          </a:solidFill>
                          <a:effectLst/>
                          <a:latin typeface="Calibri" panose="020F0502020204030204" pitchFamily="34" charset="0"/>
                          <a:ea typeface="+mn-ea"/>
                          <a:cs typeface="Calibri" panose="020F0502020204030204" pitchFamily="34" charset="0"/>
                        </a:rPr>
                        <a:t>Pupils develop a wider range of physical skills through access to suitable equipment.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GB" sz="600" kern="1200" dirty="0">
                          <a:solidFill>
                            <a:schemeClr val="dk1"/>
                          </a:solidFill>
                          <a:effectLst/>
                          <a:latin typeface="Calibri" panose="020F0502020204030204" pitchFamily="34" charset="0"/>
                          <a:ea typeface="+mn-ea"/>
                          <a:cs typeface="Calibri" panose="020F0502020204030204" pitchFamily="34" charset="0"/>
                        </a:rPr>
                        <a:t>PE resource audit.</a:t>
                      </a:r>
                    </a:p>
                    <a:p>
                      <a:pPr lvl="0"/>
                      <a:r>
                        <a:rPr lang="en-GB" sz="600" kern="1200" dirty="0">
                          <a:solidFill>
                            <a:schemeClr val="dk1"/>
                          </a:solidFill>
                          <a:effectLst/>
                          <a:latin typeface="Calibri" panose="020F0502020204030204" pitchFamily="34" charset="0"/>
                          <a:ea typeface="+mn-ea"/>
                          <a:cs typeface="Calibri" panose="020F0502020204030204" pitchFamily="34" charset="0"/>
                        </a:rPr>
                        <a:t>Lesson observations.</a:t>
                      </a:r>
                    </a:p>
                    <a:p>
                      <a:pPr lvl="0"/>
                      <a:r>
                        <a:rPr lang="en-GB" sz="600" kern="1200" dirty="0">
                          <a:solidFill>
                            <a:schemeClr val="dk1"/>
                          </a:solidFill>
                          <a:effectLst/>
                          <a:latin typeface="Calibri" panose="020F0502020204030204" pitchFamily="34" charset="0"/>
                          <a:ea typeface="+mn-ea"/>
                          <a:cs typeface="Calibri" panose="020F0502020204030204" pitchFamily="34" charset="0"/>
                        </a:rPr>
                        <a:t>Staff and pupil questionnaires.</a:t>
                      </a:r>
                    </a:p>
                    <a:p>
                      <a:pPr lvl="0"/>
                      <a:r>
                        <a:rPr lang="en-GB" sz="600" kern="1200" dirty="0">
                          <a:solidFill>
                            <a:schemeClr val="dk1"/>
                          </a:solidFill>
                          <a:effectLst/>
                          <a:latin typeface="Calibri" panose="020F0502020204030204" pitchFamily="34" charset="0"/>
                          <a:ea typeface="+mn-ea"/>
                          <a:cs typeface="Calibri" panose="020F0502020204030204" pitchFamily="34" charset="0"/>
                        </a:rPr>
                        <a:t>PE curriculum planning.</a:t>
                      </a:r>
                    </a:p>
                    <a:p>
                      <a:pPr lvl="0"/>
                      <a:r>
                        <a:rPr lang="en-GB" sz="600" kern="1200" dirty="0">
                          <a:solidFill>
                            <a:schemeClr val="dk1"/>
                          </a:solidFill>
                          <a:effectLst/>
                          <a:latin typeface="Calibri" panose="020F0502020204030204" pitchFamily="34" charset="0"/>
                          <a:ea typeface="+mn-ea"/>
                          <a:cs typeface="Calibri" panose="020F0502020204030204" pitchFamily="34" charset="0"/>
                        </a:rPr>
                        <a:t>Equipment inventory and photographs.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Calibri" panose="020F0502020204030204" pitchFamily="34" charset="0"/>
                          <a:ea typeface="+mn-ea"/>
                          <a:cs typeface="Calibri" panose="020F0502020204030204" pitchFamily="34" charset="0"/>
                        </a:rPr>
                        <a:t>Approx. cost</a:t>
                      </a:r>
                      <a:endParaRPr lang="en-GB" sz="600" kern="1200" dirty="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GB" sz="600" kern="1200" dirty="0">
                          <a:solidFill>
                            <a:schemeClr val="dk1"/>
                          </a:solidFill>
                          <a:effectLst/>
                          <a:latin typeface="Calibri" panose="020F0502020204030204" pitchFamily="34" charset="0"/>
                          <a:ea typeface="+mn-ea"/>
                          <a:cs typeface="Calibri" panose="020F0502020204030204" pitchFamily="34" charset="0"/>
                        </a:rPr>
                        <a:t>New resources have enabled the full PE curriculum to be delivered across all year groups.</a:t>
                      </a:r>
                    </a:p>
                    <a:p>
                      <a:pPr lvl="0"/>
                      <a:r>
                        <a:rPr lang="en-GB" sz="600" kern="1200" dirty="0">
                          <a:solidFill>
                            <a:schemeClr val="dk1"/>
                          </a:solidFill>
                          <a:effectLst/>
                          <a:latin typeface="Calibri" panose="020F0502020204030204" pitchFamily="34" charset="0"/>
                          <a:ea typeface="+mn-ea"/>
                          <a:cs typeface="Calibri" panose="020F0502020204030204" pitchFamily="34" charset="0"/>
                        </a:rPr>
                        <a:t>Pupils have shown increased enthusiasm, participation and confidence during lessons.</a:t>
                      </a:r>
                    </a:p>
                    <a:p>
                      <a:pPr lvl="0"/>
                      <a:r>
                        <a:rPr lang="en-GB" sz="600" kern="1200" dirty="0">
                          <a:solidFill>
                            <a:schemeClr val="dk1"/>
                          </a:solidFill>
                          <a:effectLst/>
                          <a:latin typeface="Calibri" panose="020F0502020204030204" pitchFamily="34" charset="0"/>
                          <a:ea typeface="+mn-ea"/>
                          <a:cs typeface="Calibri" panose="020F0502020204030204" pitchFamily="34" charset="0"/>
                        </a:rPr>
                        <a:t>Staff report that lessons are easier to deliver with sufficient, high-quality equipment.</a:t>
                      </a:r>
                    </a:p>
                    <a:p>
                      <a:pPr lvl="0"/>
                      <a:r>
                        <a:rPr lang="en-GB" sz="600" kern="1200" dirty="0">
                          <a:solidFill>
                            <a:schemeClr val="dk1"/>
                          </a:solidFill>
                          <a:effectLst/>
                          <a:latin typeface="Calibri" panose="020F0502020204030204" pitchFamily="34" charset="0"/>
                          <a:ea typeface="+mn-ea"/>
                          <a:cs typeface="Calibri" panose="020F0502020204030204" pitchFamily="34" charset="0"/>
                        </a:rPr>
                        <a:t>Equipment has supported greater inclusion, allowing all pupils to participate fully.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GB" sz="600" kern="1200" dirty="0">
                          <a:solidFill>
                            <a:schemeClr val="dk1"/>
                          </a:solidFill>
                          <a:effectLst/>
                          <a:latin typeface="Calibri" panose="020F0502020204030204" pitchFamily="34" charset="0"/>
                          <a:ea typeface="+mn-ea"/>
                          <a:cs typeface="Calibri" panose="020F0502020204030204" pitchFamily="34" charset="0"/>
                        </a:rPr>
                        <a:t>Resources are durable and will continue to support PE teaching for several years.</a:t>
                      </a:r>
                    </a:p>
                    <a:p>
                      <a:pPr lvl="0"/>
                      <a:r>
                        <a:rPr lang="en-GB" sz="600" kern="1200" dirty="0">
                          <a:solidFill>
                            <a:schemeClr val="dk1"/>
                          </a:solidFill>
                          <a:effectLst/>
                          <a:latin typeface="Calibri" panose="020F0502020204030204" pitchFamily="34" charset="0"/>
                          <a:ea typeface="+mn-ea"/>
                          <a:cs typeface="Calibri" panose="020F0502020204030204" pitchFamily="34" charset="0"/>
                        </a:rPr>
                        <a:t>Equipment is stored, maintained and replaced as required.</a:t>
                      </a:r>
                    </a:p>
                    <a:p>
                      <a:pPr lvl="0"/>
                      <a:r>
                        <a:rPr lang="en-GB" sz="600" kern="1200" dirty="0">
                          <a:solidFill>
                            <a:schemeClr val="dk1"/>
                          </a:solidFill>
                          <a:effectLst/>
                          <a:latin typeface="Calibri" panose="020F0502020204030204" pitchFamily="34" charset="0"/>
                          <a:ea typeface="+mn-ea"/>
                          <a:cs typeface="Calibri" panose="020F0502020204030204" pitchFamily="34" charset="0"/>
                        </a:rPr>
                        <a:t>Annual resource audits will identify future needs and ensure equipment remains fit for purpose.</a:t>
                      </a:r>
                    </a:p>
                    <a:p>
                      <a:pPr lvl="0"/>
                      <a:r>
                        <a:rPr lang="en-GB" sz="600" kern="1200" dirty="0">
                          <a:solidFill>
                            <a:schemeClr val="dk1"/>
                          </a:solidFill>
                          <a:effectLst/>
                          <a:latin typeface="Calibri" panose="020F0502020204030204" pitchFamily="34" charset="0"/>
                          <a:ea typeface="+mn-ea"/>
                          <a:cs typeface="Calibri" panose="020F0502020204030204" pitchFamily="34" charset="0"/>
                        </a:rPr>
                        <a:t>Staff will continue to use the resources to deliver a broad and balanced PE curriculum.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GB" sz="600" kern="1200" dirty="0">
                          <a:solidFill>
                            <a:schemeClr val="dk1"/>
                          </a:solidFill>
                          <a:effectLst/>
                          <a:latin typeface="Calibri" panose="020F0502020204030204" pitchFamily="34" charset="0"/>
                          <a:ea typeface="+mn-ea"/>
                          <a:cs typeface="Calibri" panose="020F0502020204030204" pitchFamily="34" charset="0"/>
                        </a:rPr>
                        <a:t>Resource audit before and after purchases.</a:t>
                      </a:r>
                    </a:p>
                    <a:p>
                      <a:pPr lvl="0"/>
                      <a:r>
                        <a:rPr lang="en-GB" sz="600" kern="1200" dirty="0">
                          <a:solidFill>
                            <a:schemeClr val="dk1"/>
                          </a:solidFill>
                          <a:effectLst/>
                          <a:latin typeface="Calibri" panose="020F0502020204030204" pitchFamily="34" charset="0"/>
                          <a:ea typeface="+mn-ea"/>
                          <a:cs typeface="Calibri" panose="020F0502020204030204" pitchFamily="34" charset="0"/>
                        </a:rPr>
                        <a:t>Staff feedback.</a:t>
                      </a:r>
                    </a:p>
                    <a:p>
                      <a:pPr lvl="0"/>
                      <a:r>
                        <a:rPr lang="en-GB" sz="600" kern="1200" dirty="0">
                          <a:solidFill>
                            <a:schemeClr val="dk1"/>
                          </a:solidFill>
                          <a:effectLst/>
                          <a:latin typeface="Calibri" panose="020F0502020204030204" pitchFamily="34" charset="0"/>
                          <a:ea typeface="+mn-ea"/>
                          <a:cs typeface="Calibri" panose="020F0502020204030204" pitchFamily="34" charset="0"/>
                        </a:rPr>
                        <a:t>Pupil voice questionnaires.</a:t>
                      </a:r>
                    </a:p>
                    <a:p>
                      <a:pPr lvl="0"/>
                      <a:r>
                        <a:rPr lang="en-GB" sz="600" kern="1200" dirty="0">
                          <a:solidFill>
                            <a:schemeClr val="dk1"/>
                          </a:solidFill>
                          <a:effectLst/>
                          <a:latin typeface="Calibri" panose="020F0502020204030204" pitchFamily="34" charset="0"/>
                          <a:ea typeface="+mn-ea"/>
                          <a:cs typeface="Calibri" panose="020F0502020204030204" pitchFamily="34" charset="0"/>
                        </a:rPr>
                        <a:t>Lesson observations.</a:t>
                      </a:r>
                    </a:p>
                    <a:p>
                      <a:pPr lvl="0"/>
                      <a:r>
                        <a:rPr lang="en-GB" sz="600" kern="1200" dirty="0">
                          <a:solidFill>
                            <a:schemeClr val="dk1"/>
                          </a:solidFill>
                          <a:effectLst/>
                          <a:latin typeface="Calibri" panose="020F0502020204030204" pitchFamily="34" charset="0"/>
                          <a:ea typeface="+mn-ea"/>
                          <a:cs typeface="Calibri" panose="020F0502020204030204" pitchFamily="34" charset="0"/>
                        </a:rPr>
                        <a:t>Photographs of new equipment in use.</a:t>
                      </a:r>
                    </a:p>
                    <a:p>
                      <a:pPr lvl="0"/>
                      <a:r>
                        <a:rPr lang="en-GB" sz="600" kern="1200" dirty="0">
                          <a:solidFill>
                            <a:schemeClr val="dk1"/>
                          </a:solidFill>
                          <a:effectLst/>
                          <a:latin typeface="Calibri" panose="020F0502020204030204" pitchFamily="34" charset="0"/>
                          <a:ea typeface="+mn-ea"/>
                          <a:cs typeface="Calibri" panose="020F0502020204030204" pitchFamily="34" charset="0"/>
                        </a:rPr>
                        <a:t>PE subject leader monitoring reports.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kern="1200" dirty="0">
                        <a:solidFill>
                          <a:schemeClr val="dk1"/>
                        </a:solidFill>
                        <a:effectLst/>
                        <a:latin typeface="Calibri" panose="020F0502020204030204" pitchFamily="34" charset="0"/>
                        <a:ea typeface="+mn-ea"/>
                        <a:cs typeface="Calibri" panose="020F0502020204030204" pitchFamily="34" charset="0"/>
                      </a:endParaRPr>
                    </a:p>
                    <a:p>
                      <a:pPr algn="l">
                        <a:lnSpc>
                          <a:spcPct val="100000"/>
                        </a:lnSpc>
                      </a:pPr>
                      <a:endParaRPr lang="en-US" sz="600" kern="1200" dirty="0">
                        <a:solidFill>
                          <a:schemeClr val="dk1"/>
                        </a:solidFill>
                        <a:effectLst/>
                        <a:latin typeface="Calibri" panose="020F0502020204030204" pitchFamily="34" charset="0"/>
                        <a:ea typeface="+mn-ea"/>
                        <a:cs typeface="Calibri" panose="020F0502020204030204" pitchFamily="34" charset="0"/>
                      </a:endParaRPr>
                    </a:p>
                    <a:p>
                      <a:pPr algn="l">
                        <a:lnSpc>
                          <a:spcPct val="100000"/>
                        </a:lnSpc>
                      </a:pPr>
                      <a:r>
                        <a:rPr lang="en-US" sz="600" kern="1200" dirty="0">
                          <a:solidFill>
                            <a:schemeClr val="dk1"/>
                          </a:solidFill>
                          <a:effectLst/>
                          <a:latin typeface="Calibri" panose="020F0502020204030204" pitchFamily="34" charset="0"/>
                          <a:ea typeface="+mn-ea"/>
                          <a:cs typeface="Calibri" panose="020F0502020204030204" pitchFamily="34" charset="0"/>
                        </a:rPr>
                        <a:t>£643</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0970064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1305</TotalTime>
  <Words>4186</Words>
  <Application>Microsoft Office PowerPoint</Application>
  <PresentationFormat>Custom</PresentationFormat>
  <Paragraphs>428</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Jacqui Hosking</cp:lastModifiedBy>
  <cp:revision>180</cp:revision>
  <dcterms:created xsi:type="dcterms:W3CDTF">2025-10-08T18:09:30Z</dcterms:created>
  <dcterms:modified xsi:type="dcterms:W3CDTF">2026-07-15T15:32:16Z</dcterms:modified>
</cp:coreProperties>
</file>